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68" r:id="rId15"/>
    <p:sldId id="282" r:id="rId16"/>
    <p:sldId id="283" r:id="rId17"/>
    <p:sldId id="275" r:id="rId18"/>
    <p:sldId id="271" r:id="rId19"/>
    <p:sldId id="274" r:id="rId20"/>
    <p:sldId id="276" r:id="rId21"/>
    <p:sldId id="277" r:id="rId22"/>
    <p:sldId id="278" r:id="rId23"/>
    <p:sldId id="279" r:id="rId24"/>
    <p:sldId id="280" r:id="rId25"/>
    <p:sldId id="281" r:id="rId26"/>
    <p:sldId id="285" r:id="rId27"/>
    <p:sldId id="287" r:id="rId28"/>
    <p:sldId id="288" r:id="rId29"/>
    <p:sldId id="289" r:id="rId30"/>
    <p:sldId id="286" r:id="rId31"/>
    <p:sldId id="290" r:id="rId32"/>
    <p:sldId id="291" r:id="rId33"/>
    <p:sldId id="292"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EC17ED06-09FE-4FC7-B734-0B271535AA09}" type="datetimeFigureOut">
              <a:rPr lang="zh-CN" altLang="en-US" smtClean="0"/>
              <a:pPr/>
              <a:t>2015/12/6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A450A1D-CC43-45DC-8AF2-1A2F4B1729C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7ED06-09FE-4FC7-B734-0B271535AA09}" type="datetimeFigureOut">
              <a:rPr lang="zh-CN" altLang="en-US" smtClean="0"/>
              <a:pPr/>
              <a:t>2015/12/6</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50A1D-CC43-45DC-8AF2-1A2F4B1729C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928670"/>
            <a:ext cx="7629524" cy="2143140"/>
          </a:xfrm>
        </p:spPr>
        <p:txBody>
          <a:bodyPr/>
          <a:lstStyle/>
          <a:p>
            <a:r>
              <a:rPr lang="en-US" altLang="zh-CN" b="1" dirty="0" smtClean="0"/>
              <a:t>《</a:t>
            </a:r>
            <a:r>
              <a:rPr lang="zh-CN" altLang="en-US" b="1" dirty="0" smtClean="0"/>
              <a:t>英语国家社会与文化入门</a:t>
            </a:r>
            <a:r>
              <a:rPr lang="en-US" altLang="zh-CN" b="1" dirty="0" smtClean="0"/>
              <a:t>》(</a:t>
            </a:r>
            <a:r>
              <a:rPr lang="zh-CN" altLang="en-US" b="1" dirty="0" smtClean="0"/>
              <a:t>下册）</a:t>
            </a:r>
            <a:endParaRPr lang="zh-CN" altLang="en-US" dirty="0"/>
          </a:p>
        </p:txBody>
      </p:sp>
      <p:sp>
        <p:nvSpPr>
          <p:cNvPr id="3" name="Subtitle 2"/>
          <p:cNvSpPr>
            <a:spLocks noGrp="1"/>
          </p:cNvSpPr>
          <p:nvPr>
            <p:ph type="subTitle" idx="1"/>
          </p:nvPr>
        </p:nvSpPr>
        <p:spPr>
          <a:xfrm>
            <a:off x="1142976" y="3143248"/>
            <a:ext cx="7072362" cy="2928958"/>
          </a:xfrm>
        </p:spPr>
        <p:txBody>
          <a:bodyPr/>
          <a:lstStyle/>
          <a:p>
            <a:r>
              <a:rPr lang="en-US" altLang="zh-CN" b="1" dirty="0" smtClean="0">
                <a:solidFill>
                  <a:srgbClr val="FF0000"/>
                </a:solidFill>
                <a:latin typeface="Times New Roman" pitchFamily="18" charset="0"/>
                <a:cs typeface="Times New Roman" pitchFamily="18" charset="0"/>
              </a:rPr>
              <a:t>The Society and Culture </a:t>
            </a:r>
          </a:p>
          <a:p>
            <a:r>
              <a:rPr lang="en-US" altLang="zh-CN" b="1" dirty="0" smtClean="0">
                <a:solidFill>
                  <a:srgbClr val="FF0000"/>
                </a:solidFill>
                <a:latin typeface="Times New Roman" pitchFamily="18" charset="0"/>
                <a:cs typeface="Times New Roman" pitchFamily="18" charset="0"/>
              </a:rPr>
              <a:t>of Major English-Speaking Countries</a:t>
            </a:r>
          </a:p>
          <a:p>
            <a:r>
              <a:rPr lang="en-US" altLang="zh-CN" b="1" dirty="0" smtClean="0">
                <a:solidFill>
                  <a:srgbClr val="FF0000"/>
                </a:solidFill>
                <a:latin typeface="Times New Roman" pitchFamily="18" charset="0"/>
                <a:cs typeface="Times New Roman" pitchFamily="18" charset="0"/>
              </a:rPr>
              <a:t>An Introduction</a:t>
            </a:r>
          </a:p>
          <a:p>
            <a:r>
              <a:rPr lang="en-US" altLang="zh-CN" b="1" dirty="0" smtClean="0">
                <a:solidFill>
                  <a:srgbClr val="FF0000"/>
                </a:solidFill>
                <a:latin typeface="Times New Roman" pitchFamily="18" charset="0"/>
                <a:cs typeface="Times New Roman" pitchFamily="18" charset="0"/>
              </a:rPr>
              <a:t>(Book Two)</a:t>
            </a:r>
            <a:endParaRPr lang="zh-CN" altLang="en-US"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 The First Wave of the American Women’s Movement</a:t>
            </a:r>
            <a:endParaRPr lang="zh-CN" altLang="en-US" sz="3600" dirty="0"/>
          </a:p>
        </p:txBody>
      </p:sp>
      <p:sp>
        <p:nvSpPr>
          <p:cNvPr id="3" name="Content Placeholder 2"/>
          <p:cNvSpPr>
            <a:spLocks noGrp="1"/>
          </p:cNvSpPr>
          <p:nvPr>
            <p:ph sz="half" idx="1"/>
          </p:nvPr>
        </p:nvSpPr>
        <p:spPr>
          <a:xfrm>
            <a:off x="642910" y="1714488"/>
            <a:ext cx="3429024" cy="4411675"/>
          </a:xfrm>
        </p:spPr>
        <p:txBody>
          <a:bodyPr>
            <a:normAutofit fontScale="62500" lnSpcReduction="20000"/>
          </a:bodyPr>
          <a:lstStyle/>
          <a:p>
            <a:pPr>
              <a:buNone/>
            </a:pPr>
            <a:r>
              <a:rPr lang="en-US" sz="3400" dirty="0" smtClean="0"/>
              <a:t>      </a:t>
            </a:r>
            <a:r>
              <a:rPr lang="en-US" sz="3400" dirty="0" smtClean="0">
                <a:latin typeface="Times New Roman" pitchFamily="18" charset="0"/>
                <a:cs typeface="Times New Roman" pitchFamily="18" charset="0"/>
              </a:rPr>
              <a:t>Frederick </a:t>
            </a:r>
            <a:r>
              <a:rPr lang="en-US" sz="3400" dirty="0">
                <a:latin typeface="Times New Roman" pitchFamily="18" charset="0"/>
                <a:cs typeface="Times New Roman" pitchFamily="18" charset="0"/>
              </a:rPr>
              <a:t>Douglass </a:t>
            </a:r>
            <a:r>
              <a:rPr lang="en-US" sz="3400" dirty="0" smtClean="0">
                <a:latin typeface="Times New Roman" pitchFamily="18" charset="0"/>
                <a:cs typeface="Times New Roman" pitchFamily="18" charset="0"/>
              </a:rPr>
              <a:t>(1818-1895) was </a:t>
            </a:r>
            <a:r>
              <a:rPr lang="en-US" sz="3400" dirty="0">
                <a:latin typeface="Times New Roman" pitchFamily="18" charset="0"/>
                <a:cs typeface="Times New Roman" pitchFamily="18" charset="0"/>
              </a:rPr>
              <a:t>present at the convention. Born into slavery, Douglass had taught himself to read and write, and now the editor of a weekly abolitionist paper, </a:t>
            </a:r>
            <a:r>
              <a:rPr lang="en-US" sz="3400" i="1" dirty="0">
                <a:latin typeface="Times New Roman" pitchFamily="18" charset="0"/>
                <a:cs typeface="Times New Roman" pitchFamily="18" charset="0"/>
              </a:rPr>
              <a:t>The North Star</a:t>
            </a:r>
            <a:r>
              <a:rPr lang="en-US" sz="3400" dirty="0">
                <a:latin typeface="Times New Roman" pitchFamily="18" charset="0"/>
                <a:cs typeface="Times New Roman" pitchFamily="18" charset="0"/>
              </a:rPr>
              <a:t>, and champion of full political rights for women, he stoutly defended a document drafted and read at the convention, </a:t>
            </a:r>
            <a:r>
              <a:rPr lang="en-US" sz="3400" i="1" dirty="0">
                <a:latin typeface="Times New Roman" pitchFamily="18" charset="0"/>
                <a:cs typeface="Times New Roman" pitchFamily="18" charset="0"/>
              </a:rPr>
              <a:t>The Seneca Falls Declaration. </a:t>
            </a:r>
            <a:endParaRPr lang="zh-CN" altLang="en-US" sz="3400" dirty="0">
              <a:latin typeface="Times New Roman" pitchFamily="18" charset="0"/>
              <a:cs typeface="Times New Roman" pitchFamily="18" charset="0"/>
            </a:endParaRPr>
          </a:p>
          <a:p>
            <a:pPr>
              <a:buNone/>
            </a:pPr>
            <a:r>
              <a:rPr lang="en-US" sz="3400" dirty="0">
                <a:latin typeface="Times New Roman" pitchFamily="18" charset="0"/>
                <a:cs typeface="Times New Roman" pitchFamily="18" charset="0"/>
              </a:rPr>
              <a:t> </a:t>
            </a:r>
            <a:endParaRPr lang="zh-CN" altLang="en-US" sz="3400" dirty="0">
              <a:latin typeface="Times New Roman" pitchFamily="18" charset="0"/>
              <a:cs typeface="Times New Roman" pitchFamily="18" charset="0"/>
            </a:endParaRPr>
          </a:p>
          <a:p>
            <a:endParaRPr lang="zh-CN" altLang="en-US" dirty="0"/>
          </a:p>
        </p:txBody>
      </p:sp>
      <p:pic>
        <p:nvPicPr>
          <p:cNvPr id="5" name="Content Placeholder 4" descr="Frederick_Douglass_c1860s.jpg"/>
          <p:cNvPicPr>
            <a:picLocks noGrp="1" noChangeAspect="1"/>
          </p:cNvPicPr>
          <p:nvPr>
            <p:ph sz="half" idx="2"/>
          </p:nvPr>
        </p:nvPicPr>
        <p:blipFill>
          <a:blip r:embed="rId2"/>
          <a:stretch>
            <a:fillRect/>
          </a:stretch>
        </p:blipFill>
        <p:spPr>
          <a:xfrm>
            <a:off x="4759165" y="1600200"/>
            <a:ext cx="3816670"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 The First Wave of the American Women’s Movement</a:t>
            </a:r>
            <a:endParaRPr lang="zh-CN" altLang="en-US" sz="3600" dirty="0"/>
          </a:p>
        </p:txBody>
      </p:sp>
      <p:sp>
        <p:nvSpPr>
          <p:cNvPr id="5" name="Content Placeholder 4"/>
          <p:cNvSpPr>
            <a:spLocks noGrp="1"/>
          </p:cNvSpPr>
          <p:nvPr>
            <p:ph idx="1"/>
          </p:nvPr>
        </p:nvSpPr>
        <p:spPr/>
        <p:txBody>
          <a:bodyPr>
            <a:normAutofit lnSpcReduction="10000"/>
          </a:bodyPr>
          <a:lstStyle/>
          <a:p>
            <a:pPr>
              <a:buNone/>
            </a:pPr>
            <a:r>
              <a:rPr lang="en-US" sz="2400" i="1" dirty="0" smtClean="0">
                <a:latin typeface="Times New Roman" pitchFamily="18" charset="0"/>
                <a:cs typeface="Times New Roman" pitchFamily="18" charset="0"/>
              </a:rPr>
              <a:t>     The </a:t>
            </a:r>
            <a:r>
              <a:rPr lang="en-US" sz="2400" i="1" dirty="0">
                <a:latin typeface="Times New Roman" pitchFamily="18" charset="0"/>
                <a:cs typeface="Times New Roman" pitchFamily="18" charset="0"/>
              </a:rPr>
              <a:t>Seneca Falls Declaration</a:t>
            </a:r>
            <a:r>
              <a:rPr lang="en-US" sz="2400" dirty="0">
                <a:latin typeface="Times New Roman" pitchFamily="18" charset="0"/>
                <a:cs typeface="Times New Roman" pitchFamily="18" charset="0"/>
              </a:rPr>
              <a:t> is now regarded as the single most important document of the nineteenth-century American woman’s movement. Using the Declaration of Independence as a model, it marks the first call for systematic rights for women along the lines of those already available to white men</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The Declaration </a:t>
            </a:r>
            <a:r>
              <a:rPr lang="en-US" sz="2400" dirty="0" smtClean="0">
                <a:latin typeface="Times New Roman" pitchFamily="18" charset="0"/>
                <a:cs typeface="Times New Roman" pitchFamily="18" charset="0"/>
              </a:rPr>
              <a:t>states: </a:t>
            </a:r>
          </a:p>
          <a:p>
            <a:pPr>
              <a:buNone/>
            </a:pPr>
            <a:endParaRPr lang="en-US" sz="2400" dirty="0">
              <a:latin typeface="Times New Roman" pitchFamily="18" charset="0"/>
              <a:cs typeface="Times New Roman" pitchFamily="18" charset="0"/>
            </a:endParaRPr>
          </a:p>
          <a:p>
            <a:pPr>
              <a:buNone/>
            </a:pPr>
            <a:r>
              <a:rPr lang="en-US" sz="2200" i="1" dirty="0" smtClean="0">
                <a:latin typeface="Times New Roman" pitchFamily="18" charset="0"/>
                <a:cs typeface="Times New Roman" pitchFamily="18" charset="0"/>
              </a:rPr>
              <a:t>          We </a:t>
            </a:r>
            <a:r>
              <a:rPr lang="en-US" sz="2200" i="1" dirty="0">
                <a:latin typeface="Times New Roman" pitchFamily="18" charset="0"/>
                <a:cs typeface="Times New Roman" pitchFamily="18" charset="0"/>
              </a:rPr>
              <a:t>hold these truths to be self-evident: that all men and women </a:t>
            </a:r>
            <a:r>
              <a:rPr lang="en-US" sz="2200" i="1" dirty="0" smtClean="0">
                <a:latin typeface="Times New Roman" pitchFamily="18" charset="0"/>
                <a:cs typeface="Times New Roman" pitchFamily="18" charset="0"/>
              </a:rPr>
              <a:t>  are </a:t>
            </a:r>
            <a:r>
              <a:rPr lang="en-US" sz="2200" i="1" dirty="0">
                <a:latin typeface="Times New Roman" pitchFamily="18" charset="0"/>
                <a:cs typeface="Times New Roman" pitchFamily="18" charset="0"/>
              </a:rPr>
              <a:t>created equal; that they are endowed by their Creator with certain inalienable rights; that among these are life, liberty, and the pursuit of happiness; that to secure these rights governments are instituted, deriving their just powers from the consent of the </a:t>
            </a:r>
            <a:r>
              <a:rPr lang="en-US" sz="2200" i="1" dirty="0" smtClean="0">
                <a:latin typeface="Times New Roman" pitchFamily="18" charset="0"/>
                <a:cs typeface="Times New Roman" pitchFamily="18" charset="0"/>
              </a:rPr>
              <a:t>governed</a:t>
            </a:r>
            <a:r>
              <a:rPr lang="en-US" sz="2200" dirty="0" smtClean="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571500" indent="-571500"/>
            <a:r>
              <a:rPr lang="en-US" sz="3600" dirty="0" smtClean="0">
                <a:latin typeface="Times New Roman" pitchFamily="18" charset="0"/>
                <a:cs typeface="Times New Roman" pitchFamily="18" charset="0"/>
              </a:rPr>
              <a:t>II. An Overall Improvement in the Conditions of Women’s Lives</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57758"/>
          </a:xfrm>
        </p:spPr>
        <p:txBody>
          <a:bodyPr>
            <a:normAutofit/>
          </a:bodyPr>
          <a:lstStyle/>
          <a:p>
            <a:pPr>
              <a:buNone/>
            </a:pPr>
            <a:r>
              <a:rPr lang="en-US" sz="2000" dirty="0" smtClean="0">
                <a:latin typeface="Times New Roman" pitchFamily="18" charset="0"/>
                <a:cs typeface="Times New Roman" pitchFamily="18" charset="0"/>
              </a:rPr>
              <a:t>     Women’s lives improved in the 20</a:t>
            </a:r>
            <a:r>
              <a:rPr lang="en-US" sz="2000" baseline="30000" dirty="0"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century:</a:t>
            </a:r>
          </a:p>
          <a:p>
            <a:r>
              <a:rPr lang="en-US" sz="2000" dirty="0" smtClean="0">
                <a:latin typeface="Times New Roman" pitchFamily="18" charset="0"/>
                <a:cs typeface="Times New Roman" pitchFamily="18" charset="0"/>
              </a:rPr>
              <a:t>First, in terms of technology, factories had now taken over many of the traditional tasks of women. Clothes were no longer made at home. Labor-saving devices such as washing machines and refrigerators, electric stoves and vacuum cleaners made housework less of a chore. Compulsory schooling took young children out of the home, where traditionally women had overseen their early education.</a:t>
            </a:r>
          </a:p>
          <a:p>
            <a:r>
              <a:rPr lang="en-US" sz="2000" dirty="0" smtClean="0">
                <a:latin typeface="Times New Roman" pitchFamily="18" charset="0"/>
                <a:cs typeface="Times New Roman" pitchFamily="18" charset="0"/>
              </a:rPr>
              <a:t>Second, American women were becoming more educated. By the 1950s, an increasing number of middle- and upper-middle class women expected to attend college. Medical and legal professions were beginning to open up to talented women, though it was strictly on a limited quota basis.</a:t>
            </a:r>
          </a:p>
          <a:p>
            <a:r>
              <a:rPr lang="en-US" sz="2000" dirty="0" smtClean="0">
                <a:latin typeface="Times New Roman" pitchFamily="18" charset="0"/>
                <a:cs typeface="Times New Roman" pitchFamily="18" charset="0"/>
              </a:rPr>
              <a:t>Finally, since the 1900s, white middle-class women were living longer and having fewer children. With the invention of the contraceptive pill, for the first time in history, women had reliable control over their fertility.</a:t>
            </a:r>
            <a:endParaRPr lang="zh-CN" altLang="en-US" sz="2000"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College women in the 1950s</a:t>
            </a:r>
            <a:endParaRPr lang="zh-CN" altLang="en-US" sz="3200" dirty="0">
              <a:latin typeface="Times New Roman" pitchFamily="18" charset="0"/>
              <a:cs typeface="Times New Roman" pitchFamily="18" charset="0"/>
            </a:endParaRPr>
          </a:p>
        </p:txBody>
      </p:sp>
      <p:pic>
        <p:nvPicPr>
          <p:cNvPr id="4" name="Content Placeholder 3" descr="college women in the 1950s.jpg"/>
          <p:cNvPicPr>
            <a:picLocks noGrp="1" noChangeAspect="1"/>
          </p:cNvPicPr>
          <p:nvPr>
            <p:ph idx="1"/>
          </p:nvPr>
        </p:nvPicPr>
        <p:blipFill>
          <a:blip r:embed="rId2"/>
          <a:stretch>
            <a:fillRect/>
          </a:stretch>
        </p:blipFill>
        <p:spPr>
          <a:xfrm>
            <a:off x="1071538" y="1430290"/>
            <a:ext cx="6786610" cy="508292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II. An Overall Improvement in the Conditions of Women’s Lives</a:t>
            </a:r>
            <a:endParaRPr lang="zh-CN" altLang="en-US" sz="3600" dirty="0"/>
          </a:p>
        </p:txBody>
      </p:sp>
      <p:sp>
        <p:nvSpPr>
          <p:cNvPr id="4" name="Content Placeholder 3"/>
          <p:cNvSpPr>
            <a:spLocks noGrp="1"/>
          </p:cNvSpPr>
          <p:nvPr>
            <p:ph sz="half" idx="1"/>
          </p:nvPr>
        </p:nvSpPr>
        <p:spPr>
          <a:xfrm>
            <a:off x="6286512" y="1928802"/>
            <a:ext cx="2428892" cy="4197361"/>
          </a:xfrm>
        </p:spPr>
        <p:txBody>
          <a:bodyPr>
            <a:normAutofit fontScale="92500" lnSpcReduction="10000"/>
          </a:bodyPr>
          <a:lstStyle/>
          <a:p>
            <a:pPr>
              <a:buNone/>
            </a:pPr>
            <a:r>
              <a:rPr lang="en-US" altLang="zh-CN" sz="2400" dirty="0" smtClean="0">
                <a:latin typeface="Times New Roman" pitchFamily="18" charset="0"/>
                <a:cs typeface="Times New Roman" pitchFamily="18" charset="0"/>
              </a:rPr>
              <a:t>    The middle-class women were well educated, but they were often told that  there were no jobs for them. They felt lonely and bored in their homes in the suburbs as full-time wives and mothers. </a:t>
            </a:r>
            <a:endParaRPr lang="zh-CN" altLang="en-US" sz="2400" dirty="0">
              <a:latin typeface="Times New Roman" pitchFamily="18" charset="0"/>
              <a:cs typeface="Times New Roman" pitchFamily="18" charset="0"/>
            </a:endParaRPr>
          </a:p>
        </p:txBody>
      </p:sp>
      <p:pic>
        <p:nvPicPr>
          <p:cNvPr id="6" name="Content Placeholder 5" descr="suburban homes.jpg"/>
          <p:cNvPicPr>
            <a:picLocks noGrp="1" noChangeAspect="1"/>
          </p:cNvPicPr>
          <p:nvPr>
            <p:ph sz="half" idx="2"/>
          </p:nvPr>
        </p:nvPicPr>
        <p:blipFill>
          <a:blip r:embed="rId2"/>
          <a:stretch>
            <a:fillRect/>
          </a:stretch>
        </p:blipFill>
        <p:spPr>
          <a:xfrm>
            <a:off x="285720" y="2071678"/>
            <a:ext cx="5857233" cy="3744972"/>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Dissatisfaction grew among women</a:t>
            </a:r>
            <a:endParaRPr lang="zh-CN" altLang="en-US" sz="32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lstStyle/>
          <a:p>
            <a:pPr>
              <a:buNone/>
            </a:pPr>
            <a:r>
              <a:rPr lang="en-US"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However, these women’s mother generation had seen a different world. They had jobs in factories left behind by men who had gone to fight in war. Posters of women doing men’s jobs were displayed  everywhere. </a:t>
            </a:r>
            <a:endParaRPr lang="zh-CN" altLang="en-US" sz="2400" dirty="0"/>
          </a:p>
        </p:txBody>
      </p:sp>
      <p:pic>
        <p:nvPicPr>
          <p:cNvPr id="5" name="Content Placeholder 4" descr="women-in-wwii-02-getty-89594707.jpg"/>
          <p:cNvPicPr>
            <a:picLocks noGrp="1" noChangeAspect="1"/>
          </p:cNvPicPr>
          <p:nvPr>
            <p:ph sz="half" idx="2"/>
          </p:nvPr>
        </p:nvPicPr>
        <p:blipFill>
          <a:blip r:embed="rId2"/>
          <a:stretch>
            <a:fillRect/>
          </a:stretch>
        </p:blipFill>
        <p:spPr>
          <a:xfrm>
            <a:off x="4929191" y="1500174"/>
            <a:ext cx="3274264" cy="5037329"/>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smtClean="0">
                <a:latin typeface="Times New Roman" pitchFamily="18" charset="0"/>
                <a:cs typeface="Times New Roman" pitchFamily="18" charset="0"/>
              </a:rPr>
              <a:t>Dissatisfaction grew among women</a:t>
            </a:r>
            <a:endParaRPr lang="zh-CN" altLang="en-US" sz="3200" dirty="0"/>
          </a:p>
        </p:txBody>
      </p:sp>
      <p:sp>
        <p:nvSpPr>
          <p:cNvPr id="3" name="Content Placeholder 2"/>
          <p:cNvSpPr>
            <a:spLocks noGrp="1"/>
          </p:cNvSpPr>
          <p:nvPr>
            <p:ph sz="half" idx="1"/>
          </p:nvPr>
        </p:nvSpPr>
        <p:spPr>
          <a:xfrm>
            <a:off x="6000760" y="1571612"/>
            <a:ext cx="2786082" cy="4554551"/>
          </a:xfrm>
        </p:spPr>
        <p:txBody>
          <a:bodyPr>
            <a:normAutofit fontScale="92500" lnSpcReduction="10000"/>
          </a:bodyPr>
          <a:lstStyle/>
          <a:p>
            <a:pPr>
              <a:buNone/>
            </a:pPr>
            <a:r>
              <a:rPr lang="en-US" altLang="zh-CN" dirty="0" smtClean="0"/>
              <a:t>    </a:t>
            </a:r>
            <a:r>
              <a:rPr lang="en-US" altLang="zh-CN" sz="2600" dirty="0" smtClean="0">
                <a:latin typeface="Times New Roman" pitchFamily="18" charset="0"/>
                <a:cs typeface="Times New Roman" pitchFamily="18" charset="0"/>
              </a:rPr>
              <a:t>During WWII, some women were able to participate in making parts of tanks or even fly planes. </a:t>
            </a:r>
            <a:r>
              <a:rPr lang="en-US" sz="2600" dirty="0" smtClean="0">
                <a:latin typeface="Times New Roman" pitchFamily="18" charset="0"/>
                <a:cs typeface="Times New Roman" pitchFamily="18" charset="0"/>
              </a:rPr>
              <a:t>Now the daughters or younger sisters of these very same women were confined to their homes.</a:t>
            </a:r>
            <a:endParaRPr lang="zh-CN" altLang="en-US" sz="2600" dirty="0">
              <a:latin typeface="Times New Roman" pitchFamily="18" charset="0"/>
              <a:cs typeface="Times New Roman" pitchFamily="18" charset="0"/>
            </a:endParaRPr>
          </a:p>
        </p:txBody>
      </p:sp>
      <p:pic>
        <p:nvPicPr>
          <p:cNvPr id="5" name="Content Placeholder 4" descr="pilots300.jpg"/>
          <p:cNvPicPr>
            <a:picLocks noGrp="1" noChangeAspect="1"/>
          </p:cNvPicPr>
          <p:nvPr>
            <p:ph sz="half" idx="2"/>
          </p:nvPr>
        </p:nvPicPr>
        <p:blipFill>
          <a:blip r:embed="rId2"/>
          <a:stretch>
            <a:fillRect/>
          </a:stretch>
        </p:blipFill>
        <p:spPr>
          <a:xfrm>
            <a:off x="285720" y="1571612"/>
            <a:ext cx="5786478" cy="447230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III. The Second Wave of the American Women’s Movement</a:t>
            </a:r>
            <a:endParaRPr lang="zh-CN" altLang="en-US" sz="3600" dirty="0"/>
          </a:p>
        </p:txBody>
      </p:sp>
      <p:sp>
        <p:nvSpPr>
          <p:cNvPr id="3" name="Content Placeholder 2"/>
          <p:cNvSpPr>
            <a:spLocks noGrp="1"/>
          </p:cNvSpPr>
          <p:nvPr>
            <p:ph sz="half" idx="1"/>
          </p:nvPr>
        </p:nvSpPr>
        <p:spPr>
          <a:xfrm>
            <a:off x="457200" y="1857364"/>
            <a:ext cx="5114932" cy="4500594"/>
          </a:xfrm>
        </p:spPr>
        <p:txBody>
          <a:bodyPr>
            <a:noAutofit/>
          </a:bodyPr>
          <a:lstStyle/>
          <a:p>
            <a:r>
              <a:rPr lang="en-US" sz="2000" dirty="0" smtClean="0">
                <a:latin typeface="Times New Roman" pitchFamily="18" charset="0"/>
                <a:cs typeface="Times New Roman" pitchFamily="18" charset="0"/>
              </a:rPr>
              <a:t>The beginning of the second wave of the American women’s movement:  </a:t>
            </a:r>
          </a:p>
          <a:p>
            <a:pPr>
              <a:buNone/>
            </a:pPr>
            <a:r>
              <a:rPr lang="en-US" sz="2000" dirty="0" smtClean="0">
                <a:latin typeface="Times New Roman" pitchFamily="18" charset="0"/>
                <a:cs typeface="Times New Roman" pitchFamily="18" charset="0"/>
              </a:rPr>
              <a:t>     Betty Friedan (1921-2006), a journalist, was sent out by her magazine to interview fellow classmates, graduates of a leading women’s college, and she was astonished these women were unhappy. Friedan wrote about their problems in her landmark book, </a:t>
            </a:r>
            <a:r>
              <a:rPr lang="en-US" sz="2000" i="1" dirty="0" smtClean="0">
                <a:latin typeface="Times New Roman" pitchFamily="18" charset="0"/>
                <a:cs typeface="Times New Roman" pitchFamily="18" charset="0"/>
              </a:rPr>
              <a:t>The Feminine Mystique</a:t>
            </a:r>
            <a:r>
              <a:rPr lang="en-US" sz="2000" dirty="0" smtClean="0">
                <a:latin typeface="Times New Roman" pitchFamily="18" charset="0"/>
                <a:cs typeface="Times New Roman" pitchFamily="18" charset="0"/>
              </a:rPr>
              <a:t>, published in 1963, which is often credited with sparking the second wave of American feminism in the 20th century.</a:t>
            </a:r>
            <a:endParaRPr lang="zh-CN" altLang="en-US" sz="2000" dirty="0" smtClean="0">
              <a:latin typeface="Times New Roman" pitchFamily="18" charset="0"/>
              <a:cs typeface="Times New Roman" pitchFamily="18" charset="0"/>
            </a:endParaRPr>
          </a:p>
          <a:p>
            <a:endParaRPr lang="zh-CN" altLang="en-US" sz="2000" dirty="0">
              <a:latin typeface="Times New Roman" pitchFamily="18" charset="0"/>
              <a:cs typeface="Times New Roman" pitchFamily="18" charset="0"/>
            </a:endParaRPr>
          </a:p>
        </p:txBody>
      </p:sp>
      <p:pic>
        <p:nvPicPr>
          <p:cNvPr id="5" name="Content Placeholder 4" descr="betty 2jpg.jpg"/>
          <p:cNvPicPr>
            <a:picLocks noGrp="1" noChangeAspect="1"/>
          </p:cNvPicPr>
          <p:nvPr>
            <p:ph sz="half" idx="2"/>
          </p:nvPr>
        </p:nvPicPr>
        <p:blipFill>
          <a:blip r:embed="rId2"/>
          <a:stretch>
            <a:fillRect/>
          </a:stretch>
        </p:blipFill>
        <p:spPr>
          <a:xfrm>
            <a:off x="5773792" y="2571744"/>
            <a:ext cx="2942727" cy="322863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latin typeface="Times New Roman" pitchFamily="18" charset="0"/>
                <a:cs typeface="Times New Roman" pitchFamily="18" charset="0"/>
              </a:rPr>
              <a:t>III. The Second Wave of the American Women’s Movement</a:t>
            </a:r>
            <a:endParaRPr lang="zh-CN" altLang="en-US" sz="3600" dirty="0"/>
          </a:p>
        </p:txBody>
      </p:sp>
      <p:sp>
        <p:nvSpPr>
          <p:cNvPr id="6" name="Content Placeholder 5"/>
          <p:cNvSpPr>
            <a:spLocks noGrp="1"/>
          </p:cNvSpPr>
          <p:nvPr>
            <p:ph idx="1"/>
          </p:nvPr>
        </p:nvSpPr>
        <p:spPr>
          <a:xfrm>
            <a:off x="500034" y="1928802"/>
            <a:ext cx="8186766" cy="4197361"/>
          </a:xfrm>
        </p:spPr>
        <p:txBody>
          <a:bodyPr>
            <a:normAutofit/>
          </a:bodyPr>
          <a:lstStyle/>
          <a:p>
            <a:r>
              <a:rPr lang="en-US" sz="2400" dirty="0" smtClean="0">
                <a:latin typeface="Times New Roman" pitchFamily="18" charset="0"/>
                <a:cs typeface="Times New Roman" pitchFamily="18" charset="0"/>
              </a:rPr>
              <a:t>The connection between the Civil Rights Movement and the women’s movement: </a:t>
            </a:r>
          </a:p>
          <a:p>
            <a:pPr>
              <a:buNone/>
            </a:pPr>
            <a:r>
              <a:rPr lang="en-US" sz="2400" dirty="0" smtClean="0">
                <a:latin typeface="Times New Roman" pitchFamily="18" charset="0"/>
                <a:cs typeface="Times New Roman" pitchFamily="18" charset="0"/>
              </a:rPr>
              <a:t>     Once again, the feminists found common cause with the new campaign for black equality. The educated white women adopted many of the same strategies as the new civil rights movement in obtaining their ends. Learning from the tactics of the great black leader, Martin Luther King, Jr., feminists held peaceful demonstrations and sit-ins, initiated letter campaigns to their politicians, organized voting drives, and sought to change existing legislation regarding women through the courts. </a:t>
            </a:r>
            <a:endParaRPr lang="zh-CN" altLang="en-US"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itchFamily="18" charset="0"/>
                <a:cs typeface="Times New Roman" pitchFamily="18" charset="0"/>
              </a:rPr>
              <a:t>III. The Second Wave of the American Women’s Movement</a:t>
            </a:r>
            <a:endParaRPr lang="zh-CN" altLang="en-US" sz="3200" dirty="0"/>
          </a:p>
        </p:txBody>
      </p:sp>
      <p:pic>
        <p:nvPicPr>
          <p:cNvPr id="4" name="Content Placeholder 3" descr="women's movement in the 1960s.jpg"/>
          <p:cNvPicPr>
            <a:picLocks noGrp="1" noChangeAspect="1"/>
          </p:cNvPicPr>
          <p:nvPr>
            <p:ph idx="1"/>
          </p:nvPr>
        </p:nvPicPr>
        <p:blipFill>
          <a:blip r:embed="rId2"/>
          <a:stretch>
            <a:fillRect/>
          </a:stretch>
        </p:blipFill>
        <p:spPr>
          <a:xfrm>
            <a:off x="785786" y="1714488"/>
            <a:ext cx="7543112" cy="4018767"/>
          </a:xfrm>
        </p:spPr>
      </p:pic>
      <p:sp>
        <p:nvSpPr>
          <p:cNvPr id="5" name="Rectangle 4"/>
          <p:cNvSpPr/>
          <p:nvPr/>
        </p:nvSpPr>
        <p:spPr>
          <a:xfrm rot="10800000" flipV="1">
            <a:off x="928662" y="5855545"/>
            <a:ext cx="7358114" cy="707886"/>
          </a:xfrm>
          <a:prstGeom prst="rect">
            <a:avLst/>
          </a:prstGeom>
        </p:spPr>
        <p:txBody>
          <a:bodyPr wrap="square">
            <a:spAutoFit/>
          </a:bodyPr>
          <a:lstStyle/>
          <a:p>
            <a:r>
              <a:rPr lang="en-US" altLang="zh-CN" sz="2000" dirty="0" smtClean="0">
                <a:latin typeface="Times New Roman" pitchFamily="18" charset="0"/>
                <a:cs typeface="Times New Roman" pitchFamily="18" charset="0"/>
              </a:rPr>
              <a:t>A women’s demonstration in the 1960s. One </a:t>
            </a:r>
            <a:r>
              <a:rPr lang="en-US" altLang="zh-CN" sz="2000" smtClean="0">
                <a:latin typeface="Times New Roman" pitchFamily="18" charset="0"/>
                <a:cs typeface="Times New Roman" pitchFamily="18" charset="0"/>
              </a:rPr>
              <a:t>poster read: “We</a:t>
            </a:r>
            <a:r>
              <a:rPr lang="en-US" altLang="zh-CN" sz="2000" dirty="0" smtClean="0">
                <a:latin typeface="Times New Roman" pitchFamily="18" charset="0"/>
                <a:cs typeface="Times New Roman" pitchFamily="18" charset="0"/>
              </a:rPr>
              <a:t> are not beautiful. We are not ugly. We are angry!”</a:t>
            </a:r>
            <a:endParaRPr lang="zh-CN" altLang="en-US"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725602"/>
          </a:xfrm>
        </p:spPr>
        <p:txBody>
          <a:bodyPr>
            <a:normAutofit fontScale="90000"/>
          </a:bodyPr>
          <a:lstStyle/>
          <a:p>
            <a:r>
              <a:rPr lang="en-US" sz="4000" i="1" dirty="0" smtClean="0">
                <a:latin typeface="Times New Roman" pitchFamily="18" charset="0"/>
                <a:cs typeface="Times New Roman" pitchFamily="18" charset="0"/>
              </a:rPr>
              <a:t>The United States of America</a:t>
            </a:r>
            <a:br>
              <a:rPr lang="en-US" sz="4000" i="1"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Unit 12 </a:t>
            </a:r>
            <a:r>
              <a:rPr lang="en-US" sz="3600" dirty="0">
                <a:latin typeface="Times New Roman" pitchFamily="18" charset="0"/>
                <a:cs typeface="Times New Roman" pitchFamily="18" charset="0"/>
              </a:rPr>
              <a:t>The Women’s Liberation Movement in </a:t>
            </a:r>
            <a:r>
              <a:rPr lang="en-US" sz="3600" dirty="0" smtClean="0">
                <a:latin typeface="Times New Roman" pitchFamily="18" charset="0"/>
                <a:cs typeface="Times New Roman" pitchFamily="18" charset="0"/>
              </a:rPr>
              <a:t>America</a:t>
            </a:r>
            <a:endParaRPr lang="zh-CN" altLang="en-US" dirty="0"/>
          </a:p>
        </p:txBody>
      </p:sp>
      <p:pic>
        <p:nvPicPr>
          <p:cNvPr id="4" name="Content Placeholder 3" descr="美国部分标准图.jpg"/>
          <p:cNvPicPr>
            <a:picLocks noGrp="1" noChangeAspect="1"/>
          </p:cNvPicPr>
          <p:nvPr>
            <p:ph idx="1"/>
          </p:nvPr>
        </p:nvPicPr>
        <p:blipFill>
          <a:blip r:embed="rId2"/>
          <a:stretch>
            <a:fillRect/>
          </a:stretch>
        </p:blipFill>
        <p:spPr>
          <a:xfrm>
            <a:off x="1428728" y="2125564"/>
            <a:ext cx="6419455" cy="399840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latin typeface="Times New Roman" pitchFamily="18" charset="0"/>
                <a:cs typeface="Times New Roman" pitchFamily="18" charset="0"/>
              </a:rPr>
              <a:t>National Organization for Women (NOW)</a:t>
            </a:r>
            <a:endParaRPr lang="zh-CN" altLang="en-US" sz="3600" dirty="0">
              <a:latin typeface="Times New Roman" pitchFamily="18" charset="0"/>
              <a:cs typeface="Times New Roman" pitchFamily="18" charset="0"/>
            </a:endParaRPr>
          </a:p>
        </p:txBody>
      </p:sp>
      <p:sp>
        <p:nvSpPr>
          <p:cNvPr id="8" name="Content Placeholder 7"/>
          <p:cNvSpPr>
            <a:spLocks noGrp="1"/>
          </p:cNvSpPr>
          <p:nvPr>
            <p:ph sz="half" idx="1"/>
          </p:nvPr>
        </p:nvSpPr>
        <p:spPr>
          <a:xfrm>
            <a:off x="214282" y="1571612"/>
            <a:ext cx="3714776" cy="4554551"/>
          </a:xfrm>
        </p:spPr>
        <p:txBody>
          <a:bodyPr>
            <a:noAutofit/>
          </a:bodyPr>
          <a:lstStyle/>
          <a:p>
            <a:pPr>
              <a:buNone/>
            </a:pPr>
            <a:r>
              <a:rPr lang="en-US" sz="2000" dirty="0" smtClean="0">
                <a:latin typeface="Times New Roman" pitchFamily="18" charset="0"/>
                <a:cs typeface="Times New Roman" pitchFamily="18" charset="0"/>
              </a:rPr>
              <a:t>     The National Organization for Women (NOW) is the largest organization of feminist activists in the United States. NOW has hundreds of thousands of contributing members and more than 500 local and campus affiliates in all 50 states and the District of Columbia. Since its founding in 1966, NOW’s goal has been “to take action” to bring about equality for all women. </a:t>
            </a:r>
            <a:endParaRPr lang="zh-CN" altLang="en-US" sz="2000" dirty="0">
              <a:latin typeface="Times New Roman" pitchFamily="18" charset="0"/>
              <a:cs typeface="Times New Roman" pitchFamily="18" charset="0"/>
            </a:endParaRPr>
          </a:p>
        </p:txBody>
      </p:sp>
      <p:pic>
        <p:nvPicPr>
          <p:cNvPr id="10" name="Content Placeholder 9" descr="_Friedan1970_t614.jpg"/>
          <p:cNvPicPr>
            <a:picLocks noGrp="1" noChangeAspect="1"/>
          </p:cNvPicPr>
          <p:nvPr>
            <p:ph sz="half" idx="2"/>
          </p:nvPr>
        </p:nvPicPr>
        <p:blipFill>
          <a:blip r:embed="rId2"/>
          <a:stretch>
            <a:fillRect/>
          </a:stretch>
        </p:blipFill>
        <p:spPr>
          <a:xfrm>
            <a:off x="3967250" y="1785926"/>
            <a:ext cx="5024870" cy="3429024"/>
          </a:xfrm>
        </p:spPr>
      </p:pic>
      <p:sp>
        <p:nvSpPr>
          <p:cNvPr id="13" name="Rectangle 12"/>
          <p:cNvSpPr/>
          <p:nvPr/>
        </p:nvSpPr>
        <p:spPr>
          <a:xfrm>
            <a:off x="4214810" y="5429264"/>
            <a:ext cx="4500594" cy="707886"/>
          </a:xfrm>
          <a:prstGeom prst="rect">
            <a:avLst/>
          </a:prstGeom>
        </p:spPr>
        <p:txBody>
          <a:bodyPr wrap="square">
            <a:spAutoFit/>
          </a:bodyPr>
          <a:lstStyle/>
          <a:p>
            <a:r>
              <a:rPr lang="en-US" altLang="zh-CN" sz="2000" dirty="0" smtClean="0">
                <a:latin typeface="Times New Roman" pitchFamily="18" charset="0"/>
                <a:cs typeface="Times New Roman" pitchFamily="18" charset="0"/>
              </a:rPr>
              <a:t>Betty Friedan, co-founder of NOW spoke at a meeting in 1970. </a:t>
            </a:r>
            <a:endParaRPr lang="zh-CN" altLang="en-US"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“Consciousness-raising” groups</a:t>
            </a:r>
            <a:endParaRPr lang="zh-CN" altLang="en-US" sz="36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lnSpcReduction="10000"/>
          </a:bodyPr>
          <a:lstStyle/>
          <a:p>
            <a:pPr>
              <a:buNone/>
            </a:pPr>
            <a:r>
              <a:rPr lang="en-US" dirty="0" smtClean="0"/>
              <a:t>    </a:t>
            </a:r>
            <a:r>
              <a:rPr lang="en-US" sz="2400" dirty="0" smtClean="0">
                <a:latin typeface="Times New Roman" pitchFamily="18" charset="0"/>
                <a:cs typeface="Times New Roman" pitchFamily="18" charset="0"/>
              </a:rPr>
              <a:t>“Consciousness-raising” groups were organized by younger and more radical women in every community in which they were active. These groups sought to bind women together in a new ideological vision of how their lives could be remade outside of traditional gender roles. (Right: a consciousness-raising session in 1969)</a:t>
            </a:r>
            <a:endParaRPr lang="zh-CN" altLang="en-US" sz="2400" dirty="0">
              <a:latin typeface="Times New Roman" pitchFamily="18" charset="0"/>
              <a:cs typeface="Times New Roman" pitchFamily="18" charset="0"/>
            </a:endParaRPr>
          </a:p>
        </p:txBody>
      </p:sp>
      <p:pic>
        <p:nvPicPr>
          <p:cNvPr id="5" name="Content Placeholder 4" descr="consciouness raising session in 1969.JPEG"/>
          <p:cNvPicPr>
            <a:picLocks noGrp="1" noChangeAspect="1"/>
          </p:cNvPicPr>
          <p:nvPr>
            <p:ph sz="half" idx="2"/>
          </p:nvPr>
        </p:nvPicPr>
        <p:blipFill>
          <a:blip r:embed="rId2"/>
          <a:stretch>
            <a:fillRect/>
          </a:stretch>
        </p:blipFill>
        <p:spPr>
          <a:xfrm>
            <a:off x="4929190" y="1600200"/>
            <a:ext cx="3500462" cy="487486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IV. The Backlash against Feminism</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1857364"/>
            <a:ext cx="8229600" cy="4268799"/>
          </a:xfrm>
        </p:spPr>
        <p:txBody>
          <a:bodyPr>
            <a:normAutofit/>
          </a:bodyPr>
          <a:lstStyle/>
          <a:p>
            <a:r>
              <a:rPr lang="en-US" altLang="zh-CN" dirty="0" smtClean="0"/>
              <a:t> </a:t>
            </a:r>
            <a:r>
              <a:rPr lang="en-US" altLang="zh-CN" sz="2400" dirty="0" smtClean="0">
                <a:latin typeface="Times New Roman" pitchFamily="18" charset="0"/>
                <a:cs typeface="Times New Roman" pitchFamily="18" charset="0"/>
              </a:rPr>
              <a:t>In mid 1970s, some survey shows that as more women were employed and involved in feminist activism, divorce rate went up and the </a:t>
            </a:r>
            <a:r>
              <a:rPr lang="en-US" sz="2400" dirty="0" smtClean="0">
                <a:latin typeface="Times New Roman" pitchFamily="18" charset="0"/>
                <a:cs typeface="Times New Roman" pitchFamily="18" charset="0"/>
              </a:rPr>
              <a:t>fertility rate went down. Feminists were blamed for all this.</a:t>
            </a:r>
          </a:p>
          <a:p>
            <a:r>
              <a:rPr lang="en-US" sz="2400" dirty="0" smtClean="0">
                <a:latin typeface="Times New Roman" pitchFamily="18" charset="0"/>
                <a:cs typeface="Times New Roman" pitchFamily="18" charset="0"/>
              </a:rPr>
              <a:t>By the time of the 1980 election of the Republican president, Ronald Reagan, the backlash against feminism was in full swing. </a:t>
            </a:r>
            <a:endParaRPr lang="zh-CN" altLang="en-US" sz="2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IV. The Backlash against Feminism</a:t>
            </a:r>
            <a:endParaRPr lang="zh-CN" alt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Times New Roman" pitchFamily="18" charset="0"/>
                <a:cs typeface="Times New Roman" pitchFamily="18" charset="0"/>
              </a:rPr>
              <a:t>“Promise-Keepers”:</a:t>
            </a:r>
          </a:p>
          <a:p>
            <a:r>
              <a:rPr lang="en-US" dirty="0" smtClean="0">
                <a:latin typeface="Times New Roman" pitchFamily="18" charset="0"/>
                <a:cs typeface="Times New Roman" pitchFamily="18" charset="0"/>
              </a:rPr>
              <a:t>“Promise-Keepers” is a religiously conservative organization. </a:t>
            </a:r>
          </a:p>
          <a:p>
            <a:r>
              <a:rPr lang="en-US" dirty="0" smtClean="0">
                <a:latin typeface="Times New Roman" pitchFamily="18" charset="0"/>
                <a:cs typeface="Times New Roman" pitchFamily="18" charset="0"/>
              </a:rPr>
              <a:t>The movement teaches that men should be fathers and providers as well as the heads of their families. </a:t>
            </a:r>
          </a:p>
          <a:p>
            <a:r>
              <a:rPr lang="en-US" dirty="0" smtClean="0">
                <a:latin typeface="Times New Roman" pitchFamily="18" charset="0"/>
                <a:cs typeface="Times New Roman" pitchFamily="18" charset="0"/>
              </a:rPr>
              <a:t>They regard American society as in moral crisis in part because men have abandoned their responsibilities and in part because women, influenced by feminism, have taken on men’s roles. </a:t>
            </a:r>
          </a:p>
          <a:p>
            <a:r>
              <a:rPr lang="en-US" dirty="0" smtClean="0">
                <a:latin typeface="Times New Roman" pitchFamily="18" charset="0"/>
                <a:cs typeface="Times New Roman" pitchFamily="18" charset="0"/>
              </a:rPr>
              <a:t>They consider that women should be at home, bearing children and caring for them and acting as supports for their husbands. </a:t>
            </a:r>
          </a:p>
          <a:p>
            <a:r>
              <a:rPr lang="en-US" dirty="0" smtClean="0">
                <a:latin typeface="Times New Roman" pitchFamily="18" charset="0"/>
                <a:cs typeface="Times New Roman" pitchFamily="18" charset="0"/>
              </a:rPr>
              <a:t>In their view, the entire Women’s Liberation Movement was a drastic mistake and has led to the potential disintegration of American society.</a:t>
            </a:r>
            <a:endParaRPr lang="zh-CN" altLang="en-US" dirty="0" smtClean="0">
              <a:latin typeface="Times New Roman" pitchFamily="18" charset="0"/>
              <a:cs typeface="Times New Roman" pitchFamily="18" charset="0"/>
            </a:endParaRP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“Promise Keepers” asserting their manhood</a:t>
            </a:r>
            <a:endParaRPr lang="zh-CN" altLang="en-US" sz="3600" dirty="0">
              <a:latin typeface="Times New Roman" pitchFamily="18" charset="0"/>
              <a:cs typeface="Times New Roman" pitchFamily="18" charset="0"/>
            </a:endParaRPr>
          </a:p>
        </p:txBody>
      </p:sp>
      <p:pic>
        <p:nvPicPr>
          <p:cNvPr id="6" name="Content Placeholder 5" descr="promise keepers.jpg"/>
          <p:cNvPicPr>
            <a:picLocks noGrp="1" noChangeAspect="1"/>
          </p:cNvPicPr>
          <p:nvPr>
            <p:ph sz="half" idx="1"/>
          </p:nvPr>
        </p:nvPicPr>
        <p:blipFill>
          <a:blip r:embed="rId2"/>
          <a:stretch>
            <a:fillRect/>
          </a:stretch>
        </p:blipFill>
        <p:spPr>
          <a:xfrm>
            <a:off x="785786" y="1714488"/>
            <a:ext cx="3435266" cy="4525963"/>
          </a:xfrm>
        </p:spPr>
      </p:pic>
      <p:pic>
        <p:nvPicPr>
          <p:cNvPr id="7" name="Content Placeholder 6" descr="promisekeepers.jpg"/>
          <p:cNvPicPr>
            <a:picLocks noGrp="1" noChangeAspect="1"/>
          </p:cNvPicPr>
          <p:nvPr>
            <p:ph sz="half" idx="2"/>
          </p:nvPr>
        </p:nvPicPr>
        <p:blipFill>
          <a:blip r:embed="rId3"/>
          <a:stretch>
            <a:fillRect/>
          </a:stretch>
        </p:blipFill>
        <p:spPr>
          <a:xfrm>
            <a:off x="5000629" y="1562748"/>
            <a:ext cx="3578088" cy="493808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V. The Current Status of Women</a:t>
            </a:r>
            <a:endParaRPr lang="zh-CN" altLang="en-US" sz="4000" dirty="0">
              <a:latin typeface="Times New Roman" pitchFamily="18" charset="0"/>
              <a:cs typeface="Times New Roman" pitchFamily="18" charset="0"/>
            </a:endParaRPr>
          </a:p>
        </p:txBody>
      </p:sp>
      <p:sp>
        <p:nvSpPr>
          <p:cNvPr id="5" name="Content Placeholder 4"/>
          <p:cNvSpPr>
            <a:spLocks noGrp="1"/>
          </p:cNvSpPr>
          <p:nvPr>
            <p:ph idx="1"/>
          </p:nvPr>
        </p:nvSpPr>
        <p:spPr/>
        <p:txBody>
          <a:bodyPr>
            <a:normAutofit/>
          </a:bodyPr>
          <a:lstStyle/>
          <a:p>
            <a:pPr lvl="0"/>
            <a:r>
              <a:rPr lang="en-US" sz="2000" dirty="0" smtClean="0">
                <a:latin typeface="Times New Roman" pitchFamily="18" charset="0"/>
                <a:cs typeface="Times New Roman" pitchFamily="18" charset="0"/>
              </a:rPr>
              <a:t>Progress in women’s status:</a:t>
            </a:r>
          </a:p>
          <a:p>
            <a:pPr lvl="0">
              <a:buNone/>
            </a:pPr>
            <a:r>
              <a:rPr lang="en-US" sz="2000" dirty="0" smtClean="0">
                <a:latin typeface="Times New Roman" pitchFamily="18" charset="0"/>
                <a:cs typeface="Times New Roman" pitchFamily="18" charset="0"/>
              </a:rPr>
              <a:t>      -Women’s gains in educational attainment have significantly outpaced those of men over the last 40 years.  Today, younger women are more likely to graduate from college than are men and are more likely to hold a graduate school degree.  Higher percentages of women than men have at least a high school education, and higher percentages of women than men participate in adult education.</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participation of women in the workforce rose dramatically through the mid-1990s. More and more women are the primary breadwinner in their household (almost 40%) or are providing essential income for the family's bottom line. Their buying power has never been greater.</a:t>
            </a:r>
          </a:p>
          <a:p>
            <a:pPr>
              <a:buNone/>
            </a:pPr>
            <a:r>
              <a:rPr lang="en-US" altLang="zh-CN" sz="2000" dirty="0" smtClean="0">
                <a:latin typeface="Times New Roman" pitchFamily="18" charset="0"/>
                <a:cs typeface="Times New Roman" pitchFamily="18" charset="0"/>
              </a:rPr>
              <a:t>      - More women are involved in the leadership of the country’s political and economic life.</a:t>
            </a:r>
            <a:endParaRPr lang="zh-CN" altLang="en-US" sz="2000" dirty="0" smtClean="0">
              <a:latin typeface="Times New Roman" pitchFamily="18" charset="0"/>
              <a:cs typeface="Times New Roman" pitchFamily="18" charset="0"/>
            </a:endParaRPr>
          </a:p>
          <a:p>
            <a:pPr lvl="0">
              <a:buNone/>
            </a:pPr>
            <a:endParaRPr lang="zh-CN" altLang="en-US" sz="20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7972452" cy="941372"/>
          </a:xfrm>
        </p:spPr>
        <p:txBody>
          <a:bodyPr>
            <a:normAutofit/>
          </a:bodyPr>
          <a:lstStyle/>
          <a:p>
            <a:pPr algn="ctr"/>
            <a:r>
              <a:rPr lang="en-US" altLang="zh-CN" sz="3600" b="0" dirty="0" smtClean="0">
                <a:latin typeface="Times New Roman" pitchFamily="18" charset="0"/>
                <a:cs typeface="Times New Roman" pitchFamily="18" charset="0"/>
              </a:rPr>
              <a:t>Women in Education</a:t>
            </a:r>
            <a:endParaRPr lang="zh-CN" altLang="en-US" sz="3600" b="0" dirty="0">
              <a:latin typeface="Times New Roman" pitchFamily="18" charset="0"/>
              <a:cs typeface="Times New Roman" pitchFamily="18" charset="0"/>
            </a:endParaRPr>
          </a:p>
        </p:txBody>
      </p:sp>
      <p:pic>
        <p:nvPicPr>
          <p:cNvPr id="7" name="Content Placeholder 6" descr="girl students.jpg"/>
          <p:cNvPicPr>
            <a:picLocks noGrp="1" noChangeAspect="1"/>
          </p:cNvPicPr>
          <p:nvPr>
            <p:ph idx="1"/>
          </p:nvPr>
        </p:nvPicPr>
        <p:blipFill>
          <a:blip r:embed="rId2"/>
          <a:stretch>
            <a:fillRect/>
          </a:stretch>
        </p:blipFill>
        <p:spPr>
          <a:xfrm>
            <a:off x="2643174" y="1714488"/>
            <a:ext cx="5888086" cy="4318549"/>
          </a:xfrm>
        </p:spPr>
      </p:pic>
      <p:sp>
        <p:nvSpPr>
          <p:cNvPr id="6" name="Text Placeholder 5"/>
          <p:cNvSpPr>
            <a:spLocks noGrp="1"/>
          </p:cNvSpPr>
          <p:nvPr>
            <p:ph type="body" sz="half" idx="2"/>
          </p:nvPr>
        </p:nvSpPr>
        <p:spPr>
          <a:xfrm>
            <a:off x="642909" y="2357431"/>
            <a:ext cx="1643075" cy="3357586"/>
          </a:xfrm>
        </p:spPr>
        <p:txBody>
          <a:bodyPr>
            <a:normAutofit/>
          </a:bodyPr>
          <a:lstStyle/>
          <a:p>
            <a:pPr lvl="0" fontAlgn="base"/>
            <a:r>
              <a:rPr lang="en-US" sz="2000" dirty="0" smtClean="0">
                <a:latin typeface="Times New Roman" pitchFamily="18" charset="0"/>
                <a:cs typeface="Times New Roman" pitchFamily="18" charset="0"/>
              </a:rPr>
              <a:t>Women earn almost 60 percent of undergraduate degrees, and 60 percent of all master’s degrees.</a:t>
            </a:r>
            <a:endParaRPr lang="zh-CN" altLang="en-US"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dirty="0" smtClean="0">
                <a:latin typeface="Times New Roman" pitchFamily="18" charset="0"/>
                <a:cs typeface="Times New Roman" pitchFamily="18" charset="0"/>
              </a:rPr>
              <a:t>Women in Workforce</a:t>
            </a:r>
            <a:endParaRPr lang="zh-CN" altLang="en-US" sz="3600" dirty="0">
              <a:latin typeface="Times New Roman" pitchFamily="18" charset="0"/>
              <a:cs typeface="Times New Roman" pitchFamily="18" charset="0"/>
            </a:endParaRPr>
          </a:p>
        </p:txBody>
      </p:sp>
      <p:pic>
        <p:nvPicPr>
          <p:cNvPr id="6" name="Content Placeholder 5" descr="women in workforce.jpg"/>
          <p:cNvPicPr>
            <a:picLocks noGrp="1" noChangeAspect="1"/>
          </p:cNvPicPr>
          <p:nvPr>
            <p:ph idx="1"/>
          </p:nvPr>
        </p:nvPicPr>
        <p:blipFill>
          <a:blip r:embed="rId2"/>
          <a:stretch>
            <a:fillRect/>
          </a:stretch>
        </p:blipFill>
        <p:spPr>
          <a:xfrm>
            <a:off x="1000101" y="1184257"/>
            <a:ext cx="7215238" cy="5411429"/>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74638"/>
            <a:ext cx="8186766" cy="1011222"/>
          </a:xfrm>
        </p:spPr>
        <p:txBody>
          <a:bodyPr>
            <a:normAutofit/>
          </a:bodyPr>
          <a:lstStyle/>
          <a:p>
            <a:r>
              <a:rPr lang="en-US" altLang="zh-CN" sz="3600" dirty="0" smtClean="0">
                <a:latin typeface="Times New Roman" pitchFamily="18" charset="0"/>
                <a:cs typeface="Times New Roman" pitchFamily="18" charset="0"/>
              </a:rPr>
              <a:t>Women in Political Leadership</a:t>
            </a:r>
            <a:endParaRPr lang="zh-CN" altLang="en-US" sz="3600" dirty="0">
              <a:latin typeface="Times New Roman" pitchFamily="18" charset="0"/>
              <a:cs typeface="Times New Roman" pitchFamily="18" charset="0"/>
            </a:endParaRPr>
          </a:p>
        </p:txBody>
      </p:sp>
      <p:sp>
        <p:nvSpPr>
          <p:cNvPr id="5" name="Text Placeholder 4"/>
          <p:cNvSpPr>
            <a:spLocks noGrp="1"/>
          </p:cNvSpPr>
          <p:nvPr>
            <p:ph type="body" idx="1"/>
          </p:nvPr>
        </p:nvSpPr>
        <p:spPr>
          <a:xfrm>
            <a:off x="285720" y="1285860"/>
            <a:ext cx="4140230" cy="817577"/>
          </a:xfrm>
        </p:spPr>
        <p:txBody>
          <a:bodyPr>
            <a:normAutofit fontScale="77500" lnSpcReduction="20000"/>
          </a:bodyPr>
          <a:lstStyle/>
          <a:p>
            <a:r>
              <a:rPr lang="en-US" altLang="zh-CN" b="0" dirty="0" smtClean="0">
                <a:latin typeface="Times New Roman" pitchFamily="18" charset="0"/>
                <a:cs typeface="Times New Roman" pitchFamily="18" charset="0"/>
              </a:rPr>
              <a:t>Hilary Clinton, former U.S. Sectary of State, U.S. Senator and First Lady of the U.S. A.</a:t>
            </a:r>
            <a:endParaRPr lang="zh-CN" altLang="en-US" b="0" dirty="0">
              <a:latin typeface="Times New Roman" pitchFamily="18" charset="0"/>
              <a:cs typeface="Times New Roman" pitchFamily="18" charset="0"/>
            </a:endParaRPr>
          </a:p>
        </p:txBody>
      </p:sp>
      <p:pic>
        <p:nvPicPr>
          <p:cNvPr id="9" name="Content Placeholder 8" descr="Hilary Clinton.jpg"/>
          <p:cNvPicPr>
            <a:picLocks noGrp="1" noChangeAspect="1"/>
          </p:cNvPicPr>
          <p:nvPr>
            <p:ph sz="half" idx="2"/>
          </p:nvPr>
        </p:nvPicPr>
        <p:blipFill>
          <a:blip r:embed="rId2"/>
          <a:stretch>
            <a:fillRect/>
          </a:stretch>
        </p:blipFill>
        <p:spPr>
          <a:xfrm>
            <a:off x="785786" y="2337620"/>
            <a:ext cx="3143271" cy="3925179"/>
          </a:xfrm>
        </p:spPr>
      </p:pic>
      <p:sp>
        <p:nvSpPr>
          <p:cNvPr id="7" name="Text Placeholder 6"/>
          <p:cNvSpPr>
            <a:spLocks noGrp="1"/>
          </p:cNvSpPr>
          <p:nvPr>
            <p:ph type="body" sz="quarter" idx="3"/>
          </p:nvPr>
        </p:nvSpPr>
        <p:spPr>
          <a:xfrm>
            <a:off x="4572000" y="1357299"/>
            <a:ext cx="4114801" cy="500066"/>
          </a:xfrm>
        </p:spPr>
        <p:txBody>
          <a:bodyPr>
            <a:noAutofit/>
          </a:bodyPr>
          <a:lstStyle/>
          <a:p>
            <a:r>
              <a:rPr lang="en-US" altLang="zh-CN" sz="1800" b="0" dirty="0" smtClean="0">
                <a:latin typeface="Times New Roman" pitchFamily="18" charset="0"/>
                <a:cs typeface="Times New Roman" pitchFamily="18" charset="0"/>
              </a:rPr>
              <a:t>Condoleezza Rice, the  66</a:t>
            </a:r>
            <a:r>
              <a:rPr lang="en-US" altLang="zh-CN" sz="1800" b="0" baseline="30000" dirty="0" smtClean="0">
                <a:latin typeface="Times New Roman" pitchFamily="18" charset="0"/>
                <a:cs typeface="Times New Roman" pitchFamily="18" charset="0"/>
              </a:rPr>
              <a:t>th</a:t>
            </a:r>
            <a:r>
              <a:rPr lang="en-US" altLang="zh-CN" sz="1800" b="0" dirty="0" smtClean="0">
                <a:latin typeface="Times New Roman" pitchFamily="18" charset="0"/>
                <a:cs typeface="Times New Roman" pitchFamily="18" charset="0"/>
              </a:rPr>
              <a:t> U.S. Secretary of State</a:t>
            </a:r>
            <a:endParaRPr lang="zh-CN" altLang="en-US" sz="1800" b="0" dirty="0">
              <a:latin typeface="Times New Roman" pitchFamily="18" charset="0"/>
              <a:cs typeface="Times New Roman" pitchFamily="18" charset="0"/>
            </a:endParaRPr>
          </a:p>
        </p:txBody>
      </p:sp>
      <p:pic>
        <p:nvPicPr>
          <p:cNvPr id="10" name="Content Placeholder 9" descr="Secretary+State+Condoleezza+Rice.jpg"/>
          <p:cNvPicPr>
            <a:picLocks noGrp="1" noChangeAspect="1"/>
          </p:cNvPicPr>
          <p:nvPr>
            <p:ph sz="quarter" idx="4"/>
          </p:nvPr>
        </p:nvPicPr>
        <p:blipFill>
          <a:blip r:embed="rId3"/>
          <a:stretch>
            <a:fillRect/>
          </a:stretch>
        </p:blipFill>
        <p:spPr>
          <a:xfrm>
            <a:off x="5143504" y="2285992"/>
            <a:ext cx="3214710" cy="4224641"/>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3050"/>
            <a:ext cx="7686700" cy="1155686"/>
          </a:xfrm>
        </p:spPr>
        <p:txBody>
          <a:bodyPr>
            <a:noAutofit/>
          </a:bodyPr>
          <a:lstStyle/>
          <a:p>
            <a:r>
              <a:rPr lang="en-US" altLang="zh-CN" sz="3600" b="0" dirty="0" smtClean="0">
                <a:latin typeface="Times New Roman" pitchFamily="18" charset="0"/>
                <a:cs typeface="Times New Roman" pitchFamily="18" charset="0"/>
              </a:rPr>
              <a:t>Women in Business</a:t>
            </a:r>
            <a:endParaRPr lang="zh-CN" altLang="en-US" sz="3600" b="0" dirty="0">
              <a:latin typeface="Times New Roman" pitchFamily="18" charset="0"/>
              <a:cs typeface="Times New Roman" pitchFamily="18" charset="0"/>
            </a:endParaRPr>
          </a:p>
        </p:txBody>
      </p:sp>
      <p:pic>
        <p:nvPicPr>
          <p:cNvPr id="10" name="Content Placeholder 9" descr="women at the top.jpg"/>
          <p:cNvPicPr>
            <a:picLocks noGrp="1" noChangeAspect="1"/>
          </p:cNvPicPr>
          <p:nvPr>
            <p:ph idx="1"/>
          </p:nvPr>
        </p:nvPicPr>
        <p:blipFill>
          <a:blip r:embed="rId2"/>
          <a:stretch>
            <a:fillRect/>
          </a:stretch>
        </p:blipFill>
        <p:spPr>
          <a:xfrm>
            <a:off x="2643845" y="1745456"/>
            <a:ext cx="5836580" cy="3612370"/>
          </a:xfrm>
        </p:spPr>
      </p:pic>
      <p:sp>
        <p:nvSpPr>
          <p:cNvPr id="9" name="Text Placeholder 8"/>
          <p:cNvSpPr>
            <a:spLocks noGrp="1"/>
          </p:cNvSpPr>
          <p:nvPr>
            <p:ph type="body" sz="half" idx="2"/>
          </p:nvPr>
        </p:nvSpPr>
        <p:spPr>
          <a:xfrm>
            <a:off x="457200" y="1785926"/>
            <a:ext cx="2114536" cy="4340237"/>
          </a:xfrm>
        </p:spPr>
        <p:txBody>
          <a:bodyPr>
            <a:normAutofit/>
          </a:bodyPr>
          <a:lstStyle/>
          <a:p>
            <a:pPr lvl="0" fontAlgn="base"/>
            <a:r>
              <a:rPr lang="en-US" sz="2000" dirty="0" smtClean="0">
                <a:latin typeface="Times New Roman" pitchFamily="18" charset="0"/>
                <a:cs typeface="Times New Roman" pitchFamily="18" charset="0"/>
              </a:rPr>
              <a:t>American women  account for 14.6 percent of executive officers, 8.1 percent of top earners, and 4.6 percent of Fortune 500 CEOs.</a:t>
            </a:r>
            <a:endParaRPr lang="zh-CN" altLang="en-US" sz="2000" dirty="0" smtClean="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Quiz</a:t>
            </a:r>
            <a:endParaRPr lang="zh-CN" altLang="en-US" sz="4000"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Give the English and a brief explanation for the following:</a:t>
            </a:r>
            <a:endParaRPr lang="zh-CN" altLang="en-US" dirty="0" smtClean="0">
              <a:latin typeface="Times New Roman" pitchFamily="18" charset="0"/>
              <a:cs typeface="Times New Roman" pitchFamily="18" charset="0"/>
            </a:endParaRPr>
          </a:p>
          <a:p>
            <a:pPr>
              <a:buNone/>
            </a:pPr>
            <a:r>
              <a:rPr lang="en-US" altLang="zh-CN" dirty="0" smtClean="0"/>
              <a:t>    </a:t>
            </a:r>
            <a:r>
              <a:rPr lang="en-US" altLang="zh-CN" dirty="0" smtClean="0">
                <a:latin typeface="+mj-ea"/>
              </a:rPr>
              <a:t>1 </a:t>
            </a:r>
            <a:r>
              <a:rPr lang="zh-CN" altLang="en-US" sz="2800" dirty="0" smtClean="0">
                <a:latin typeface="+mj-ea"/>
              </a:rPr>
              <a:t>美国妇女运动第一浪潮</a:t>
            </a:r>
            <a:endParaRPr lang="en-US" altLang="zh-CN" sz="2800" dirty="0" smtClean="0">
              <a:latin typeface="+mj-ea"/>
            </a:endParaRPr>
          </a:p>
          <a:p>
            <a:pPr>
              <a:buNone/>
            </a:pPr>
            <a:r>
              <a:rPr lang="en-US" altLang="zh-CN" sz="2800" dirty="0" smtClean="0">
                <a:latin typeface="+mn-ea"/>
              </a:rPr>
              <a:t>  2</a:t>
            </a:r>
            <a:r>
              <a:rPr lang="zh-CN" altLang="en-US" sz="2800" dirty="0" smtClean="0">
                <a:latin typeface="+mn-ea"/>
              </a:rPr>
              <a:t> </a:t>
            </a:r>
            <a:r>
              <a:rPr lang="en-US" altLang="zh-CN" sz="2800" dirty="0" smtClean="0">
                <a:latin typeface="+mn-ea"/>
              </a:rPr>
              <a:t>《</a:t>
            </a:r>
            <a:r>
              <a:rPr lang="zh-CN" altLang="en-US" sz="2800" dirty="0" smtClean="0">
                <a:latin typeface="+mn-ea"/>
              </a:rPr>
              <a:t>女性的奥秘</a:t>
            </a:r>
            <a:r>
              <a:rPr lang="en-US" altLang="zh-CN" sz="2800" dirty="0" smtClean="0">
                <a:latin typeface="+mn-ea"/>
              </a:rPr>
              <a:t>》</a:t>
            </a:r>
          </a:p>
          <a:p>
            <a:pPr>
              <a:buNone/>
            </a:pPr>
            <a:r>
              <a:rPr lang="en-US" altLang="zh-CN" sz="2800" dirty="0" smtClean="0">
                <a:latin typeface="+mn-ea"/>
              </a:rPr>
              <a:t>  3</a:t>
            </a:r>
            <a:r>
              <a:rPr lang="zh-CN" altLang="en-US" sz="2800" dirty="0" smtClean="0">
                <a:latin typeface="+mn-ea"/>
              </a:rPr>
              <a:t>  “全国妇女组织”</a:t>
            </a:r>
            <a:endParaRPr lang="en-US" altLang="zh-CN" sz="2800" dirty="0" smtClean="0">
              <a:latin typeface="+mn-ea"/>
            </a:endParaRPr>
          </a:p>
          <a:p>
            <a:pPr>
              <a:buNone/>
            </a:pPr>
            <a:r>
              <a:rPr lang="en-US" altLang="zh-CN" sz="2800" dirty="0" smtClean="0">
                <a:latin typeface="+mn-ea"/>
              </a:rPr>
              <a:t>  4 </a:t>
            </a:r>
            <a:r>
              <a:rPr lang="zh-CN" altLang="en-US" sz="2800" dirty="0" smtClean="0">
                <a:latin typeface="+mn-ea"/>
              </a:rPr>
              <a:t>女权主义（女性主义）</a:t>
            </a:r>
            <a:endParaRPr lang="en-US" altLang="zh-CN" sz="2800" dirty="0" smtClean="0">
              <a:latin typeface="+mn-ea"/>
            </a:endParaRPr>
          </a:p>
          <a:p>
            <a:pPr>
              <a:buNone/>
            </a:pPr>
            <a:r>
              <a:rPr lang="zh-CN" altLang="en-US" sz="2800" dirty="0">
                <a:latin typeface="+mn-ea"/>
              </a:rPr>
              <a:t> </a:t>
            </a:r>
            <a:r>
              <a:rPr lang="zh-CN" altLang="en-US" sz="2800" dirty="0" smtClean="0">
                <a:latin typeface="+mn-ea"/>
              </a:rPr>
              <a:t> </a:t>
            </a:r>
            <a:r>
              <a:rPr lang="en-US" altLang="zh-CN" sz="2800" dirty="0" smtClean="0">
                <a:latin typeface="+mn-ea"/>
              </a:rPr>
              <a:t>5</a:t>
            </a:r>
            <a:r>
              <a:rPr lang="zh-CN" altLang="en-US" sz="2800" dirty="0" smtClean="0">
                <a:latin typeface="+mn-ea"/>
              </a:rPr>
              <a:t> “玻璃天花板”</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latin typeface="Times New Roman" pitchFamily="18" charset="0"/>
                <a:cs typeface="Times New Roman" pitchFamily="18" charset="0"/>
              </a:rPr>
              <a:t>V. The Current Status of Women</a:t>
            </a:r>
            <a:endParaRPr lang="zh-CN" altLang="en-US" sz="4000" dirty="0"/>
          </a:p>
        </p:txBody>
      </p:sp>
      <p:sp>
        <p:nvSpPr>
          <p:cNvPr id="6" name="Content Placeholder 5"/>
          <p:cNvSpPr>
            <a:spLocks noGrp="1"/>
          </p:cNvSpPr>
          <p:nvPr>
            <p:ph idx="1"/>
          </p:nvPr>
        </p:nvSpPr>
        <p:spPr>
          <a:xfrm>
            <a:off x="428596" y="1285860"/>
            <a:ext cx="8258204" cy="4840303"/>
          </a:xfrm>
        </p:spPr>
        <p:txBody>
          <a:bodyPr>
            <a:noAutofit/>
          </a:bodyPr>
          <a:lstStyle/>
          <a:p>
            <a:r>
              <a:rPr lang="en-US" altLang="zh-CN" sz="2000" dirty="0" smtClean="0">
                <a:latin typeface="Times New Roman" pitchFamily="18" charset="0"/>
                <a:cs typeface="Times New Roman" pitchFamily="18" charset="0"/>
              </a:rPr>
              <a:t>Some problems in women’s status:</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Despite their gains in labor market experience and in education, women still earn less than men;</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Women continue to spend more of their time in household activities or caring for other family members;</a:t>
            </a:r>
          </a:p>
          <a:p>
            <a:pPr>
              <a:buNone/>
            </a:pPr>
            <a:r>
              <a:rPr lang="en-US" sz="2000" dirty="0" smtClean="0">
                <a:latin typeface="Times New Roman" pitchFamily="18" charset="0"/>
                <a:cs typeface="Times New Roman" pitchFamily="18" charset="0"/>
              </a:rPr>
              <a:t>     - Women now often come up against what is known as the “glass ceiling” – a barrier to promotions within their chosen careers;</a:t>
            </a:r>
          </a:p>
          <a:p>
            <a:pPr>
              <a:buNone/>
            </a:pPr>
            <a:r>
              <a:rPr lang="en-US" sz="2000" dirty="0" smtClean="0">
                <a:latin typeface="Times New Roman" pitchFamily="18" charset="0"/>
                <a:cs typeface="Times New Roman" pitchFamily="18" charset="0"/>
              </a:rPr>
              <a:t>      - Women and men work in different occupations, with women still concentrated in lower-paying and traditionally female occupations;</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Women are about 10% of civil engineers and a third of physicians and surgeons but 98% of kindergarten teachers and dental assistants;</a:t>
            </a:r>
          </a:p>
          <a:p>
            <a:pPr>
              <a:buNone/>
            </a:pPr>
            <a:r>
              <a:rPr lang="en-US" sz="2000" dirty="0" smtClean="0">
                <a:latin typeface="Times New Roman" pitchFamily="18" charset="0"/>
                <a:cs typeface="Times New Roman" pitchFamily="18" charset="0"/>
              </a:rPr>
              <a:t>      -Most CEOs of American companies (98%) are still men, and there are not enough women High or Supreme Court judges or leading professionals or politicians.</a:t>
            </a:r>
          </a:p>
          <a:p>
            <a:pPr>
              <a:buNone/>
            </a:pPr>
            <a:endParaRPr lang="zh-CN" altLang="en-US" sz="20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V. The Current Status of Women</a:t>
            </a:r>
            <a:endParaRPr lang="zh-CN" altLang="en-US" sz="4000"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How does the American women’s status measure up to that in European countries?</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American women are now distinctly disadvantaged in comparison to their European counterparts. While the European Union has mandated paid maternity (and now parental) leave, women in America have no such automatic right;</a:t>
            </a:r>
          </a:p>
          <a:p>
            <a:pPr>
              <a:buNone/>
            </a:pPr>
            <a:r>
              <a:rPr lang="en-US" altLang="zh-CN"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In the public sector—and in the percentage of female legislators in particular—American women lag far behind many European countries: 18 percent of the U.S. House representatives are women while the percentages of female legislators in Finland, Iceland, and Norway are 43, 40, and 40 respectively, in 2012.</a:t>
            </a:r>
            <a:endParaRPr lang="zh-CN" altLang="en-US" sz="2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latin typeface="Times New Roman" pitchFamily="18" charset="0"/>
                <a:cs typeface="Times New Roman" pitchFamily="18" charset="0"/>
              </a:rPr>
              <a:t>Questions for Discussion</a:t>
            </a:r>
            <a:endParaRPr lang="zh-CN" altLang="en-US" sz="40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buNone/>
            </a:pPr>
            <a:r>
              <a:rPr lang="en-US" altLang="zh-CN" dirty="0" smtClean="0">
                <a:latin typeface="Times New Roman" pitchFamily="18" charset="0"/>
                <a:cs typeface="Times New Roman" pitchFamily="18" charset="0"/>
              </a:rPr>
              <a:t>A. </a:t>
            </a:r>
            <a:r>
              <a:rPr lang="en-US" sz="2800" dirty="0" smtClean="0">
                <a:latin typeface="Times New Roman" pitchFamily="18" charset="0"/>
                <a:cs typeface="Times New Roman" pitchFamily="18" charset="0"/>
              </a:rPr>
              <a:t>How were both Negroes and women marginalized by the American mainstream society in the 19</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century?</a:t>
            </a:r>
            <a:endParaRPr lang="zh-CN" altLang="en-US" sz="2800" dirty="0" smtClean="0">
              <a:latin typeface="Times New Roman" pitchFamily="18" charset="0"/>
              <a:cs typeface="Times New Roman" pitchFamily="18" charset="0"/>
            </a:endParaRPr>
          </a:p>
          <a:p>
            <a:pPr marL="514350" indent="-514350">
              <a:buNone/>
            </a:pPr>
            <a:r>
              <a:rPr lang="en-US" sz="2800" dirty="0" smtClean="0">
                <a:latin typeface="Times New Roman" pitchFamily="18" charset="0"/>
                <a:cs typeface="Times New Roman" pitchFamily="18" charset="0"/>
              </a:rPr>
              <a:t>B. How did the first wave of the Women’s Liberation Movement begin?</a:t>
            </a:r>
          </a:p>
          <a:p>
            <a:pPr marL="514350" indent="-514350">
              <a:buNone/>
            </a:pPr>
            <a:r>
              <a:rPr lang="en-US" sz="2800" dirty="0" smtClean="0">
                <a:latin typeface="Times New Roman" pitchFamily="18" charset="0"/>
                <a:cs typeface="Times New Roman" pitchFamily="18" charset="0"/>
              </a:rPr>
              <a:t>C.  Why were American women unhappy although their conditions were generally improved in the 1950s?</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D.  How was the second wave of the Women’s Liberation   Movement related with Civil Rights Movement in the 1960s?</a:t>
            </a:r>
            <a:endParaRPr lang="zh-CN" alt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E. What is the current status of women in America today?</a:t>
            </a:r>
            <a:endParaRPr lang="zh-CN" altLang="en-US" sz="28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2225668"/>
          </a:xfrm>
        </p:spPr>
        <p:txBody>
          <a:bodyPr/>
          <a:lstStyle/>
          <a:p>
            <a:r>
              <a:rPr lang="en-US" altLang="zh-CN" dirty="0" smtClean="0">
                <a:latin typeface="Century" pitchFamily="18" charset="0"/>
              </a:rPr>
              <a:t>The End</a:t>
            </a:r>
            <a:endParaRPr lang="zh-CN" altLang="en-US" dirty="0">
              <a:latin typeface="Century" pitchFamily="18" charset="0"/>
            </a:endParaRPr>
          </a:p>
        </p:txBody>
      </p:sp>
      <p:sp>
        <p:nvSpPr>
          <p:cNvPr id="3" name="Content Placeholder 2"/>
          <p:cNvSpPr>
            <a:spLocks noGrp="1"/>
          </p:cNvSpPr>
          <p:nvPr>
            <p:ph idx="1"/>
          </p:nvPr>
        </p:nvSpPr>
        <p:spPr>
          <a:xfrm>
            <a:off x="428596" y="2714620"/>
            <a:ext cx="8258204" cy="3411543"/>
          </a:xfrm>
        </p:spPr>
        <p:txBody>
          <a:bodyPr/>
          <a:lstStyle/>
          <a:p>
            <a:pPr algn="ctr">
              <a:buNone/>
            </a:pPr>
            <a:r>
              <a:rPr lang="zh-CN" altLang="en-US" b="1" dirty="0" smtClean="0">
                <a:latin typeface="+mn-ea"/>
              </a:rPr>
              <a:t>高等教育出版社</a:t>
            </a:r>
            <a:endParaRPr lang="en-US" altLang="zh-CN" b="1" dirty="0" smtClean="0">
              <a:latin typeface="+mn-ea"/>
            </a:endParaRPr>
          </a:p>
          <a:p>
            <a:pPr algn="ctr">
              <a:buNone/>
            </a:pPr>
            <a:endParaRPr lang="en-US" altLang="zh-CN" b="1" dirty="0" smtClean="0">
              <a:latin typeface="+mn-ea"/>
            </a:endParaRPr>
          </a:p>
          <a:p>
            <a:pPr algn="ctr">
              <a:buNone/>
            </a:pPr>
            <a:endParaRPr lang="en-US" altLang="zh-CN" b="1" dirty="0" smtClean="0">
              <a:latin typeface="+mn-ea"/>
            </a:endParaRPr>
          </a:p>
          <a:p>
            <a:pPr algn="ctr">
              <a:buNone/>
            </a:pPr>
            <a:r>
              <a:rPr lang="en-US" altLang="zh-CN" b="1" dirty="0" smtClean="0">
                <a:latin typeface="+mn-ea"/>
              </a:rPr>
              <a:t>2015</a:t>
            </a:r>
            <a:endParaRPr lang="zh-CN" altLang="en-US" b="1"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Times New Roman" pitchFamily="18" charset="0"/>
                <a:cs typeface="Times New Roman" pitchFamily="18" charset="0"/>
              </a:rPr>
              <a:t>Focal Points</a:t>
            </a:r>
            <a:endParaRPr lang="zh-CN" altLang="en-US" sz="4000" dirty="0"/>
          </a:p>
        </p:txBody>
      </p:sp>
      <p:sp>
        <p:nvSpPr>
          <p:cNvPr id="3" name="Content Placeholder 2"/>
          <p:cNvSpPr>
            <a:spLocks noGrp="1"/>
          </p:cNvSpPr>
          <p:nvPr>
            <p:ph idx="1"/>
          </p:nvPr>
        </p:nvSpPr>
        <p:spPr/>
        <p:txBody>
          <a:bodyPr>
            <a:normAutofit fontScale="77500" lnSpcReduction="20000"/>
          </a:bodyPr>
          <a:lstStyle/>
          <a:p>
            <a:r>
              <a:rPr lang="en-US" sz="3100" dirty="0">
                <a:latin typeface="Times New Roman" pitchFamily="18" charset="0"/>
                <a:cs typeface="Times New Roman" pitchFamily="18" charset="0"/>
              </a:rPr>
              <a:t>the first wave of the American Women’s Movement</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Seneca Fall convention in </a:t>
            </a:r>
            <a:r>
              <a:rPr lang="en-US" sz="3100" dirty="0" smtClean="0">
                <a:latin typeface="Times New Roman" pitchFamily="18" charset="0"/>
                <a:cs typeface="Times New Roman" pitchFamily="18" charset="0"/>
              </a:rPr>
              <a:t>1848</a:t>
            </a:r>
            <a:r>
              <a:rPr lang="zh-CN" altLang="en-US" sz="3100" dirty="0" smtClean="0">
                <a:latin typeface="Times New Roman" pitchFamily="18" charset="0"/>
                <a:cs typeface="Times New Roman" pitchFamily="18" charset="0"/>
              </a:rPr>
              <a:t>  </a:t>
            </a:r>
            <a:r>
              <a:rPr lang="en-US" altLang="zh-CN" sz="3100" dirty="0" smtClean="0">
                <a:latin typeface="Times New Roman" pitchFamily="18" charset="0"/>
                <a:cs typeface="Times New Roman" pitchFamily="18" charset="0"/>
              </a:rPr>
              <a:t>and the Seneca Fall Declaration</a:t>
            </a:r>
            <a:endParaRPr lang="zh-CN" altLang="en-US" sz="3100" dirty="0">
              <a:latin typeface="Times New Roman" pitchFamily="18" charset="0"/>
              <a:cs typeface="Times New Roman" pitchFamily="18" charset="0"/>
            </a:endParaRPr>
          </a:p>
          <a:p>
            <a:r>
              <a:rPr lang="en-US" sz="3100" dirty="0" err="1">
                <a:latin typeface="Times New Roman" pitchFamily="18" charset="0"/>
                <a:cs typeface="Times New Roman" pitchFamily="18" charset="0"/>
              </a:rPr>
              <a:t>Lucretia</a:t>
            </a:r>
            <a:r>
              <a:rPr lang="en-US" sz="3100" dirty="0">
                <a:latin typeface="Times New Roman" pitchFamily="18" charset="0"/>
                <a:cs typeface="Times New Roman" pitchFamily="18" charset="0"/>
              </a:rPr>
              <a:t> Mott</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Elizabeth Cady Stanton</a:t>
            </a:r>
            <a:endParaRPr lang="zh-CN" altLang="en-US" sz="3100" dirty="0">
              <a:latin typeface="Times New Roman" pitchFamily="18" charset="0"/>
              <a:cs typeface="Times New Roman" pitchFamily="18" charset="0"/>
            </a:endParaRPr>
          </a:p>
          <a:p>
            <a:r>
              <a:rPr lang="en-US" sz="3100" dirty="0" smtClean="0">
                <a:latin typeface="Times New Roman" pitchFamily="18" charset="0"/>
                <a:cs typeface="Times New Roman" pitchFamily="18" charset="0"/>
              </a:rPr>
              <a:t>improvements </a:t>
            </a:r>
            <a:r>
              <a:rPr lang="en-US" sz="3100" dirty="0">
                <a:latin typeface="Times New Roman" pitchFamily="18" charset="0"/>
                <a:cs typeface="Times New Roman" pitchFamily="18" charset="0"/>
              </a:rPr>
              <a:t>in the conditions of women’s lives in the 20</a:t>
            </a:r>
            <a:r>
              <a:rPr lang="en-US" sz="3100" baseline="30000" dirty="0">
                <a:latin typeface="Times New Roman" pitchFamily="18" charset="0"/>
                <a:cs typeface="Times New Roman" pitchFamily="18" charset="0"/>
              </a:rPr>
              <a:t>th</a:t>
            </a:r>
            <a:r>
              <a:rPr lang="en-US" sz="3100" dirty="0">
                <a:latin typeface="Times New Roman" pitchFamily="18" charset="0"/>
                <a:cs typeface="Times New Roman" pitchFamily="18" charset="0"/>
              </a:rPr>
              <a:t> century</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the second wave of the American Women’s Movement</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Betty </a:t>
            </a:r>
            <a:r>
              <a:rPr lang="en-US" sz="3100" dirty="0" smtClean="0">
                <a:latin typeface="Times New Roman" pitchFamily="18" charset="0"/>
                <a:cs typeface="Times New Roman" pitchFamily="18" charset="0"/>
              </a:rPr>
              <a:t>Friedan and </a:t>
            </a:r>
            <a:r>
              <a:rPr lang="en-US" sz="3100" i="1" dirty="0">
                <a:latin typeface="Times New Roman" pitchFamily="18" charset="0"/>
                <a:cs typeface="Times New Roman" pitchFamily="18" charset="0"/>
              </a:rPr>
              <a:t>The Feminine Mystique</a:t>
            </a:r>
            <a:endParaRPr lang="zh-CN" altLang="en-US" sz="3100" dirty="0">
              <a:latin typeface="Times New Roman" pitchFamily="18" charset="0"/>
              <a:cs typeface="Times New Roman" pitchFamily="18" charset="0"/>
            </a:endParaRPr>
          </a:p>
          <a:p>
            <a:r>
              <a:rPr lang="en-US" sz="3100" dirty="0" smtClean="0">
                <a:latin typeface="Times New Roman" pitchFamily="18" charset="0"/>
                <a:cs typeface="Times New Roman" pitchFamily="18" charset="0"/>
              </a:rPr>
              <a:t>NOW</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the backlash against </a:t>
            </a:r>
            <a:r>
              <a:rPr lang="en-US" sz="3100" dirty="0" smtClean="0">
                <a:latin typeface="Times New Roman" pitchFamily="18" charset="0"/>
                <a:cs typeface="Times New Roman" pitchFamily="18" charset="0"/>
              </a:rPr>
              <a:t>feminism</a:t>
            </a:r>
            <a:endParaRPr lang="zh-CN" altLang="en-US" sz="3100" dirty="0">
              <a:latin typeface="Times New Roman" pitchFamily="18" charset="0"/>
              <a:cs typeface="Times New Roman" pitchFamily="18" charset="0"/>
            </a:endParaRPr>
          </a:p>
          <a:p>
            <a:r>
              <a:rPr lang="en-US" sz="3100" dirty="0">
                <a:latin typeface="Times New Roman" pitchFamily="18" charset="0"/>
                <a:cs typeface="Times New Roman" pitchFamily="18" charset="0"/>
              </a:rPr>
              <a:t>current status of American women</a:t>
            </a:r>
            <a:endParaRPr lang="zh-CN" altLang="en-US" sz="3100" dirty="0">
              <a:latin typeface="Times New Roman" pitchFamily="18" charset="0"/>
              <a:cs typeface="Times New Roman" pitchFamily="18" charset="0"/>
            </a:endParaRPr>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New Roman" pitchFamily="18" charset="0"/>
                <a:cs typeface="Times New Roman" pitchFamily="18" charset="0"/>
              </a:rPr>
              <a:t>This Unit Is Divided into Five Sections</a:t>
            </a:r>
            <a:endParaRPr lang="zh-CN" altLang="en-US" dirty="0"/>
          </a:p>
        </p:txBody>
      </p:sp>
      <p:sp>
        <p:nvSpPr>
          <p:cNvPr id="3" name="Content Placeholder 2"/>
          <p:cNvSpPr>
            <a:spLocks noGrp="1"/>
          </p:cNvSpPr>
          <p:nvPr>
            <p:ph idx="1"/>
          </p:nvPr>
        </p:nvSpPr>
        <p:spPr/>
        <p:txBody>
          <a:bodyPr/>
          <a:lstStyle/>
          <a:p>
            <a:pPr marL="571500" indent="-571500">
              <a:buAutoNum type="romanUcPeriod"/>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First Wave of the American Women’s </a:t>
            </a:r>
            <a:r>
              <a:rPr lang="en-US" sz="2800" dirty="0" smtClean="0">
                <a:latin typeface="Times New Roman" pitchFamily="18" charset="0"/>
                <a:cs typeface="Times New Roman" pitchFamily="18" charset="0"/>
              </a:rPr>
              <a:t>Movement</a:t>
            </a:r>
          </a:p>
          <a:p>
            <a:pPr marL="571500" indent="-571500">
              <a:buFont typeface="Arial" pitchFamily="34" charset="0"/>
              <a:buAutoNum type="romanUcPeriod"/>
            </a:pPr>
            <a:r>
              <a:rPr lang="en-US" sz="2800" dirty="0">
                <a:latin typeface="Times New Roman" pitchFamily="18" charset="0"/>
                <a:cs typeface="Times New Roman" pitchFamily="18" charset="0"/>
              </a:rPr>
              <a:t>An Overall Improvement in the Conditions of Women’s Lives</a:t>
            </a:r>
            <a:endParaRPr lang="zh-CN" altLang="en-US" sz="2800" dirty="0">
              <a:latin typeface="Times New Roman" pitchFamily="18" charset="0"/>
              <a:cs typeface="Times New Roman" pitchFamily="18" charset="0"/>
            </a:endParaRPr>
          </a:p>
          <a:p>
            <a:pPr marL="571500" indent="-571500">
              <a:buAutoNum type="romanUcPeriod"/>
            </a:pPr>
            <a:r>
              <a:rPr lang="en-US" sz="2800" dirty="0">
                <a:latin typeface="Times New Roman" pitchFamily="18" charset="0"/>
                <a:cs typeface="Times New Roman" pitchFamily="18" charset="0"/>
              </a:rPr>
              <a:t>The Second Wave of the American Women’s </a:t>
            </a:r>
            <a:r>
              <a:rPr lang="en-US" sz="2800" dirty="0" smtClean="0">
                <a:latin typeface="Times New Roman" pitchFamily="18" charset="0"/>
                <a:cs typeface="Times New Roman" pitchFamily="18" charset="0"/>
              </a:rPr>
              <a:t>Movement</a:t>
            </a:r>
          </a:p>
          <a:p>
            <a:pPr marL="571500" indent="-571500">
              <a:buFont typeface="Arial" pitchFamily="34" charset="0"/>
              <a:buAutoNum type="romanUcPeriod"/>
            </a:pPr>
            <a:r>
              <a:rPr lang="en-US" sz="2800" dirty="0">
                <a:latin typeface="Times New Roman" pitchFamily="18" charset="0"/>
                <a:cs typeface="Times New Roman" pitchFamily="18" charset="0"/>
              </a:rPr>
              <a:t>The Backlash against Feminism</a:t>
            </a:r>
            <a:endParaRPr lang="zh-CN" altLang="en-US" sz="2800" dirty="0">
              <a:latin typeface="Times New Roman" pitchFamily="18" charset="0"/>
              <a:cs typeface="Times New Roman" pitchFamily="18" charset="0"/>
            </a:endParaRPr>
          </a:p>
          <a:p>
            <a:pPr marL="571500" indent="-571500">
              <a:buAutoNum type="romanUcPeriod"/>
            </a:pPr>
            <a:r>
              <a:rPr lang="en-US" sz="2800" dirty="0">
                <a:latin typeface="Times New Roman" pitchFamily="18" charset="0"/>
                <a:cs typeface="Times New Roman" pitchFamily="18" charset="0"/>
              </a:rPr>
              <a:t>The Current Status of Women</a:t>
            </a:r>
            <a:endParaRPr lang="en-US" sz="2800" dirty="0" smtClean="0">
              <a:latin typeface="Times New Roman" pitchFamily="18" charset="0"/>
              <a:cs typeface="Times New Roman" pitchFamily="18" charset="0"/>
            </a:endParaRPr>
          </a:p>
          <a:p>
            <a:pPr>
              <a:buNone/>
            </a:pP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39850"/>
          </a:xfrm>
        </p:spPr>
        <p:txBody>
          <a:bodyPr>
            <a:normAutofit fontScale="90000"/>
          </a:bodyPr>
          <a:lstStyle/>
          <a:p>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I. The First Wave of the American Women’s Movement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zh-CN" altLang="en-US" dirty="0"/>
          </a:p>
        </p:txBody>
      </p:sp>
      <p:sp>
        <p:nvSpPr>
          <p:cNvPr id="3" name="Content Placeholder 2"/>
          <p:cNvSpPr>
            <a:spLocks noGrp="1"/>
          </p:cNvSpPr>
          <p:nvPr>
            <p:ph idx="1"/>
          </p:nvPr>
        </p:nvSpPr>
        <p:spPr>
          <a:xfrm>
            <a:off x="571472" y="1714488"/>
            <a:ext cx="8115328" cy="4411675"/>
          </a:xfrm>
        </p:spPr>
        <p:txBody>
          <a:bodyPr>
            <a:noAutofit/>
          </a:bodyPr>
          <a:lstStyle/>
          <a:p>
            <a:r>
              <a:rPr lang="en-US" sz="2400" dirty="0" smtClean="0">
                <a:latin typeface="Times New Roman" pitchFamily="18" charset="0"/>
                <a:cs typeface="Times New Roman" pitchFamily="18" charset="0"/>
              </a:rPr>
              <a:t> In the 1840s, the American feminists saw the connection between women’s position and that of the black slaves:</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two groups were both described </a:t>
            </a:r>
            <a:r>
              <a:rPr lang="en-US" sz="2400" dirty="0">
                <a:latin typeface="Times New Roman" pitchFamily="18" charset="0"/>
                <a:cs typeface="Times New Roman" pitchFamily="18" charset="0"/>
              </a:rPr>
              <a:t>as inferior, and therefore needing </a:t>
            </a:r>
            <a:r>
              <a:rPr lang="en-US" sz="2400" dirty="0" smtClean="0">
                <a:latin typeface="Times New Roman" pitchFamily="18" charset="0"/>
                <a:cs typeface="Times New Roman" pitchFamily="18" charset="0"/>
              </a:rPr>
              <a:t>mastery;</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-They were </a:t>
            </a:r>
            <a:r>
              <a:rPr lang="en-US" sz="2400" dirty="0">
                <a:latin typeface="Times New Roman" pitchFamily="18" charset="0"/>
                <a:cs typeface="Times New Roman" pitchFamily="18" charset="0"/>
              </a:rPr>
              <a:t>often described as childlike, and therefore needing </a:t>
            </a:r>
            <a:r>
              <a:rPr lang="en-US" sz="2400" dirty="0" smtClean="0">
                <a:latin typeface="Times New Roman" pitchFamily="18" charset="0"/>
                <a:cs typeface="Times New Roman" pitchFamily="18" charset="0"/>
              </a:rPr>
              <a:t>control;</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-They were </a:t>
            </a:r>
            <a:r>
              <a:rPr lang="en-US" sz="2400" dirty="0">
                <a:latin typeface="Times New Roman" pitchFamily="18" charset="0"/>
                <a:cs typeface="Times New Roman" pitchFamily="18" charset="0"/>
              </a:rPr>
              <a:t>regarded as without intelligence, and therefore not to be trusted to vote or to exercise judgment in public </a:t>
            </a:r>
            <a:r>
              <a:rPr lang="en-US" sz="2400" dirty="0" smtClean="0">
                <a:latin typeface="Times New Roman" pitchFamily="18" charset="0"/>
                <a:cs typeface="Times New Roman" pitchFamily="18" charset="0"/>
              </a:rPr>
              <a:t>affair;</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-They were </a:t>
            </a:r>
            <a:r>
              <a:rPr lang="en-US" sz="2400" dirty="0">
                <a:latin typeface="Times New Roman" pitchFamily="18" charset="0"/>
                <a:cs typeface="Times New Roman" pitchFamily="18" charset="0"/>
              </a:rPr>
              <a:t>basically unthinking and thus inferior creatures, they were actually happier under the domination of masters.</a:t>
            </a:r>
            <a:endParaRPr lang="en-US" sz="24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 The First Wave of the American Women’s Movement</a:t>
            </a:r>
            <a:endParaRPr lang="zh-CN" altLang="en-US" sz="3600" dirty="0"/>
          </a:p>
        </p:txBody>
      </p:sp>
      <p:sp>
        <p:nvSpPr>
          <p:cNvPr id="3" name="Content Placeholder 2"/>
          <p:cNvSpPr>
            <a:spLocks noGrp="1"/>
          </p:cNvSpPr>
          <p:nvPr>
            <p:ph sz="half" idx="1"/>
          </p:nvPr>
        </p:nvSpPr>
        <p:spPr>
          <a:xfrm>
            <a:off x="428596" y="2071678"/>
            <a:ext cx="2643206" cy="4054485"/>
          </a:xfrm>
        </p:spPr>
        <p:txBody>
          <a:bodyPr>
            <a:normAutofit lnSpcReduction="10000"/>
          </a:bodyPr>
          <a:lstStyle/>
          <a:p>
            <a:r>
              <a:rPr lang="en-US" sz="2400" dirty="0" smtClean="0">
                <a:latin typeface="Times New Roman" pitchFamily="18" charset="0"/>
                <a:cs typeface="Times New Roman" pitchFamily="18" charset="0"/>
              </a:rPr>
              <a:t>The Seneca Falls Convention:</a:t>
            </a:r>
          </a:p>
          <a:p>
            <a:pPr>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 meeting was held to consider the “social, civil, and religious condition and rights of women in Seneca Falls in upstate New York in 1848.</a:t>
            </a:r>
            <a:r>
              <a:rPr lang="en-US" dirty="0" smtClean="0">
                <a:latin typeface="Times New Roman" pitchFamily="18" charset="0"/>
                <a:cs typeface="Times New Roman" pitchFamily="18" charset="0"/>
              </a:rPr>
              <a:t> </a:t>
            </a:r>
          </a:p>
        </p:txBody>
      </p:sp>
      <p:pic>
        <p:nvPicPr>
          <p:cNvPr id="5" name="Content Placeholder 4" descr="seneca falls convention.jpg"/>
          <p:cNvPicPr>
            <a:picLocks noGrp="1" noChangeAspect="1"/>
          </p:cNvPicPr>
          <p:nvPr>
            <p:ph sz="half" idx="2"/>
          </p:nvPr>
        </p:nvPicPr>
        <p:blipFill>
          <a:blip r:embed="rId2"/>
          <a:stretch>
            <a:fillRect/>
          </a:stretch>
        </p:blipFill>
        <p:spPr>
          <a:xfrm>
            <a:off x="3143240" y="2071678"/>
            <a:ext cx="5665442" cy="400052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 The First Wave of the American Women’s Movement</a:t>
            </a:r>
            <a:endParaRPr lang="zh-CN" altLang="en-US" sz="3600" dirty="0"/>
          </a:p>
        </p:txBody>
      </p:sp>
      <p:sp>
        <p:nvSpPr>
          <p:cNvPr id="5" name="Text Placeholder 4"/>
          <p:cNvSpPr>
            <a:spLocks noGrp="1"/>
          </p:cNvSpPr>
          <p:nvPr>
            <p:ph type="body" idx="1"/>
          </p:nvPr>
        </p:nvSpPr>
        <p:spPr>
          <a:xfrm>
            <a:off x="457200" y="1571611"/>
            <a:ext cx="3686172" cy="1000133"/>
          </a:xfrm>
        </p:spPr>
        <p:txBody>
          <a:bodyPr>
            <a:noAutofit/>
          </a:bodyPr>
          <a:lstStyle/>
          <a:p>
            <a:r>
              <a:rPr lang="en-US" sz="2000" b="0" dirty="0">
                <a:latin typeface="Times New Roman" pitchFamily="18" charset="0"/>
                <a:cs typeface="Times New Roman" pitchFamily="18" charset="0"/>
              </a:rPr>
              <a:t>The </a:t>
            </a:r>
            <a:r>
              <a:rPr lang="en-US" sz="2000" b="0" dirty="0" smtClean="0">
                <a:latin typeface="Times New Roman" pitchFamily="18" charset="0"/>
                <a:cs typeface="Times New Roman" pitchFamily="18" charset="0"/>
              </a:rPr>
              <a:t>key-note speaker </a:t>
            </a:r>
            <a:r>
              <a:rPr lang="en-US" sz="2000" b="0" dirty="0">
                <a:latin typeface="Times New Roman" pitchFamily="18" charset="0"/>
                <a:cs typeface="Times New Roman" pitchFamily="18" charset="0"/>
              </a:rPr>
              <a:t>at the meeting was </a:t>
            </a:r>
            <a:r>
              <a:rPr lang="en-US" sz="2000" b="0" dirty="0" err="1">
                <a:latin typeface="Times New Roman" pitchFamily="18" charset="0"/>
                <a:cs typeface="Times New Roman" pitchFamily="18" charset="0"/>
              </a:rPr>
              <a:t>Lucretia</a:t>
            </a:r>
            <a:r>
              <a:rPr lang="en-US" sz="2000" b="0" dirty="0">
                <a:latin typeface="Times New Roman" pitchFamily="18" charset="0"/>
                <a:cs typeface="Times New Roman" pitchFamily="18" charset="0"/>
              </a:rPr>
              <a:t> </a:t>
            </a:r>
            <a:r>
              <a:rPr lang="en-US" sz="2000" b="0" dirty="0" smtClean="0">
                <a:latin typeface="Times New Roman" pitchFamily="18" charset="0"/>
                <a:cs typeface="Times New Roman" pitchFamily="18" charset="0"/>
              </a:rPr>
              <a:t>Mott (1793-1880).</a:t>
            </a:r>
            <a:endParaRPr lang="zh-CN" altLang="en-US" sz="2000" b="0" dirty="0">
              <a:latin typeface="Times New Roman" pitchFamily="18" charset="0"/>
              <a:cs typeface="Times New Roman" pitchFamily="18" charset="0"/>
            </a:endParaRPr>
          </a:p>
        </p:txBody>
      </p:sp>
      <p:pic>
        <p:nvPicPr>
          <p:cNvPr id="9" name="Content Placeholder 8" descr="l. mott.jpg"/>
          <p:cNvPicPr>
            <a:picLocks noGrp="1" noChangeAspect="1"/>
          </p:cNvPicPr>
          <p:nvPr>
            <p:ph sz="half" idx="2"/>
          </p:nvPr>
        </p:nvPicPr>
        <p:blipFill>
          <a:blip r:embed="rId2"/>
          <a:stretch>
            <a:fillRect/>
          </a:stretch>
        </p:blipFill>
        <p:spPr>
          <a:xfrm>
            <a:off x="571472" y="2714620"/>
            <a:ext cx="3429024" cy="3662065"/>
          </a:xfrm>
        </p:spPr>
      </p:pic>
      <p:sp>
        <p:nvSpPr>
          <p:cNvPr id="7" name="Text Placeholder 6"/>
          <p:cNvSpPr>
            <a:spLocks noGrp="1"/>
          </p:cNvSpPr>
          <p:nvPr>
            <p:ph type="body" sz="quarter" idx="3"/>
          </p:nvPr>
        </p:nvSpPr>
        <p:spPr>
          <a:xfrm>
            <a:off x="4357686" y="1500174"/>
            <a:ext cx="4186239" cy="1143008"/>
          </a:xfrm>
        </p:spPr>
        <p:txBody>
          <a:bodyPr>
            <a:noAutofit/>
          </a:bodyPr>
          <a:lstStyle/>
          <a:p>
            <a:r>
              <a:rPr lang="en-US" sz="2000" b="0" dirty="0" err="1" smtClean="0">
                <a:latin typeface="Times New Roman" pitchFamily="18" charset="0"/>
                <a:cs typeface="Times New Roman" pitchFamily="18" charset="0"/>
              </a:rPr>
              <a:t>Lucretia</a:t>
            </a:r>
            <a:r>
              <a:rPr lang="en-US" sz="2000" b="0" dirty="0" smtClean="0">
                <a:latin typeface="Times New Roman" pitchFamily="18" charset="0"/>
                <a:cs typeface="Times New Roman" pitchFamily="18" charset="0"/>
              </a:rPr>
              <a:t> Mott was an American Quaker, abolitionist, </a:t>
            </a:r>
            <a:r>
              <a:rPr lang="en-US" sz="2000" b="0" dirty="0">
                <a:latin typeface="Times New Roman" pitchFamily="18" charset="0"/>
                <a:cs typeface="Times New Roman" pitchFamily="18" charset="0"/>
              </a:rPr>
              <a:t>a </a:t>
            </a:r>
            <a:r>
              <a:rPr lang="en-US" sz="2000" b="0" dirty="0" smtClean="0">
                <a:latin typeface="Times New Roman" pitchFamily="18" charset="0"/>
                <a:cs typeface="Times New Roman" pitchFamily="18" charset="0"/>
              </a:rPr>
              <a:t>women‘s </a:t>
            </a:r>
            <a:r>
              <a:rPr lang="en-US" sz="2000" b="0" dirty="0">
                <a:latin typeface="Times New Roman" pitchFamily="18" charset="0"/>
                <a:cs typeface="Times New Roman" pitchFamily="18" charset="0"/>
              </a:rPr>
              <a:t>rights activist, and </a:t>
            </a:r>
            <a:r>
              <a:rPr lang="en-US" sz="2000" b="0" dirty="0" smtClean="0">
                <a:latin typeface="Times New Roman" pitchFamily="18" charset="0"/>
                <a:cs typeface="Times New Roman" pitchFamily="18" charset="0"/>
              </a:rPr>
              <a:t>a social reformer.</a:t>
            </a:r>
            <a:endParaRPr lang="zh-CN" altLang="en-US" sz="2000" dirty="0">
              <a:latin typeface="Times New Roman" pitchFamily="18" charset="0"/>
              <a:cs typeface="Times New Roman" pitchFamily="18" charset="0"/>
            </a:endParaRPr>
          </a:p>
        </p:txBody>
      </p:sp>
      <p:pic>
        <p:nvPicPr>
          <p:cNvPr id="10" name="Content Placeholder 9" descr="mottsig.JPG"/>
          <p:cNvPicPr>
            <a:picLocks noGrp="1" noChangeAspect="1"/>
          </p:cNvPicPr>
          <p:nvPr>
            <p:ph sz="quarter" idx="4"/>
          </p:nvPr>
        </p:nvPicPr>
        <p:blipFill>
          <a:blip r:embed="rId3"/>
          <a:stretch>
            <a:fillRect/>
          </a:stretch>
        </p:blipFill>
        <p:spPr>
          <a:xfrm>
            <a:off x="4202794" y="2928934"/>
            <a:ext cx="4655486" cy="342902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Times New Roman" pitchFamily="18" charset="0"/>
                <a:cs typeface="Times New Roman" pitchFamily="18" charset="0"/>
              </a:rPr>
              <a:t>I. The First Wave of the American Women’s Movement</a:t>
            </a:r>
            <a:endParaRPr lang="zh-CN" altLang="en-US" sz="3600" dirty="0"/>
          </a:p>
        </p:txBody>
      </p:sp>
      <p:sp>
        <p:nvSpPr>
          <p:cNvPr id="7" name="Content Placeholder 6"/>
          <p:cNvSpPr>
            <a:spLocks noGrp="1"/>
          </p:cNvSpPr>
          <p:nvPr>
            <p:ph sz="half" idx="1"/>
          </p:nvPr>
        </p:nvSpPr>
        <p:spPr>
          <a:xfrm>
            <a:off x="457200" y="1643050"/>
            <a:ext cx="3686172" cy="4483113"/>
          </a:xfrm>
        </p:spPr>
        <p:txBody>
          <a:bodyPr>
            <a:normAutofit fontScale="77500" lnSpcReduction="20000"/>
          </a:bodyPr>
          <a:lstStyle/>
          <a:p>
            <a:pPr>
              <a:buNone/>
            </a:pPr>
            <a:r>
              <a:rPr lang="en-US" dirty="0" smtClean="0">
                <a:latin typeface="Times New Roman" pitchFamily="18" charset="0"/>
                <a:cs typeface="Times New Roman" pitchFamily="18" charset="0"/>
              </a:rPr>
              <a:t>     Elizabeth </a:t>
            </a:r>
            <a:r>
              <a:rPr lang="en-US" dirty="0">
                <a:latin typeface="Times New Roman" pitchFamily="18" charset="0"/>
                <a:cs typeface="Times New Roman" pitchFamily="18" charset="0"/>
              </a:rPr>
              <a:t>Cady Stanton (1815-1902</a:t>
            </a:r>
            <a:r>
              <a:rPr lang="en-US" dirty="0" smtClean="0">
                <a:latin typeface="Times New Roman" pitchFamily="18" charset="0"/>
                <a:cs typeface="Times New Roman" pitchFamily="18" charset="0"/>
              </a:rPr>
              <a:t>) also played an important role at the convention. </a:t>
            </a:r>
            <a:r>
              <a:rPr lang="en-US" dirty="0">
                <a:latin typeface="Times New Roman" pitchFamily="18" charset="0"/>
                <a:cs typeface="Times New Roman" pitchFamily="18" charset="0"/>
              </a:rPr>
              <a:t>She was an American social activist, abolitionist and leading figure of the early women’s rights movement. </a:t>
            </a:r>
            <a:r>
              <a:rPr lang="en-US" dirty="0" smtClean="0">
                <a:latin typeface="Times New Roman" pitchFamily="18" charset="0"/>
                <a:cs typeface="Times New Roman" pitchFamily="18" charset="0"/>
              </a:rPr>
              <a:t>The </a:t>
            </a:r>
            <a:r>
              <a:rPr lang="en-US" i="1" dirty="0">
                <a:latin typeface="Times New Roman" pitchFamily="18" charset="0"/>
                <a:cs typeface="Times New Roman" pitchFamily="18" charset="0"/>
              </a:rPr>
              <a:t>Declaration of Sentiments </a:t>
            </a:r>
            <a:r>
              <a:rPr lang="en-US" i="1" dirty="0" smtClean="0">
                <a:latin typeface="Times New Roman" pitchFamily="18" charset="0"/>
                <a:cs typeface="Times New Roman" pitchFamily="18" charset="0"/>
              </a:rPr>
              <a:t>she </a:t>
            </a:r>
            <a:r>
              <a:rPr lang="en-US" dirty="0" smtClean="0">
                <a:latin typeface="Times New Roman" pitchFamily="18" charset="0"/>
                <a:cs typeface="Times New Roman" pitchFamily="18" charset="0"/>
              </a:rPr>
              <a:t>presented </a:t>
            </a:r>
            <a:r>
              <a:rPr lang="en-US" dirty="0">
                <a:latin typeface="Times New Roman" pitchFamily="18" charset="0"/>
                <a:cs typeface="Times New Roman" pitchFamily="18" charset="0"/>
              </a:rPr>
              <a:t>at the Seneca Falls Convention is often credited with initiating the first organized women's rights and women’s suffrage movements in the United States.</a:t>
            </a:r>
            <a:endParaRPr lang="zh-CN" altLang="en-US" dirty="0">
              <a:latin typeface="Times New Roman" pitchFamily="18" charset="0"/>
              <a:cs typeface="Times New Roman" pitchFamily="18" charset="0"/>
            </a:endParaRPr>
          </a:p>
          <a:p>
            <a:endParaRPr lang="zh-CN" altLang="en-US" dirty="0"/>
          </a:p>
        </p:txBody>
      </p:sp>
      <p:pic>
        <p:nvPicPr>
          <p:cNvPr id="9" name="Content Placeholder 8" descr="Elizabeth Stanton.jpg"/>
          <p:cNvPicPr>
            <a:picLocks noGrp="1" noChangeAspect="1"/>
          </p:cNvPicPr>
          <p:nvPr>
            <p:ph sz="half" idx="2"/>
          </p:nvPr>
        </p:nvPicPr>
        <p:blipFill>
          <a:blip r:embed="rId2"/>
          <a:stretch>
            <a:fillRect/>
          </a:stretch>
        </p:blipFill>
        <p:spPr>
          <a:xfrm>
            <a:off x="4382275" y="1767680"/>
            <a:ext cx="4304525" cy="4304525"/>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2045</Words>
  <Application>Microsoft Office PowerPoint</Application>
  <PresentationFormat>On-screen Show (4:3)</PresentationFormat>
  <Paragraphs>123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《英语国家社会与文化入门》(下册）</vt:lpstr>
      <vt:lpstr>The United States of America Unit 12 The Women’s Liberation Movement in America</vt:lpstr>
      <vt:lpstr>Quiz</vt:lpstr>
      <vt:lpstr>Focal Points</vt:lpstr>
      <vt:lpstr>This Unit Is Divided into Five Sections</vt:lpstr>
      <vt:lpstr> I. The First Wave of the American Women’s Movement </vt:lpstr>
      <vt:lpstr>I. The First Wave of the American Women’s Movement</vt:lpstr>
      <vt:lpstr>I. The First Wave of the American Women’s Movement</vt:lpstr>
      <vt:lpstr>I. The First Wave of the American Women’s Movement</vt:lpstr>
      <vt:lpstr>I. The First Wave of the American Women’s Movement</vt:lpstr>
      <vt:lpstr>I. The First Wave of the American Women’s Movement</vt:lpstr>
      <vt:lpstr>II. An Overall Improvement in the Conditions of Women’s Lives</vt:lpstr>
      <vt:lpstr>College women in the 1950s</vt:lpstr>
      <vt:lpstr>II. An Overall Improvement in the Conditions of Women’s Lives</vt:lpstr>
      <vt:lpstr>Dissatisfaction grew among women</vt:lpstr>
      <vt:lpstr>Dissatisfaction grew among women</vt:lpstr>
      <vt:lpstr>III. The Second Wave of the American Women’s Movement</vt:lpstr>
      <vt:lpstr>III. The Second Wave of the American Women’s Movement</vt:lpstr>
      <vt:lpstr>III. The Second Wave of the American Women’s Movement</vt:lpstr>
      <vt:lpstr>National Organization for Women (NOW)</vt:lpstr>
      <vt:lpstr>“Consciousness-raising” groups</vt:lpstr>
      <vt:lpstr>IV. The Backlash against Feminism</vt:lpstr>
      <vt:lpstr>IV. The Backlash against Feminism</vt:lpstr>
      <vt:lpstr>“Promise Keepers” asserting their manhood</vt:lpstr>
      <vt:lpstr>V. The Current Status of Women</vt:lpstr>
      <vt:lpstr>Women in Education</vt:lpstr>
      <vt:lpstr>Women in Workforce</vt:lpstr>
      <vt:lpstr>Women in Political Leadership</vt:lpstr>
      <vt:lpstr>Women in Business</vt:lpstr>
      <vt:lpstr>V. The Current Status of Women</vt:lpstr>
      <vt:lpstr>V. The Current Status of Women</vt:lpstr>
      <vt:lpstr>Questions for Discussion</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《英语国家社会与文化入门》(下册）</dc:title>
  <dc:creator>Wang</dc:creator>
  <cp:lastModifiedBy>Wang</cp:lastModifiedBy>
  <cp:revision>86</cp:revision>
  <dcterms:created xsi:type="dcterms:W3CDTF">2014-10-02T16:21:15Z</dcterms:created>
  <dcterms:modified xsi:type="dcterms:W3CDTF">2015-12-06T20:09:35Z</dcterms:modified>
</cp:coreProperties>
</file>